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8"/>
  </p:notesMasterIdLst>
  <p:sldIdLst>
    <p:sldId id="257" r:id="rId2"/>
    <p:sldId id="314" r:id="rId3"/>
    <p:sldId id="315" r:id="rId4"/>
    <p:sldId id="309" r:id="rId5"/>
    <p:sldId id="265" r:id="rId6"/>
    <p:sldId id="260" r:id="rId7"/>
    <p:sldId id="302" r:id="rId8"/>
    <p:sldId id="272" r:id="rId9"/>
    <p:sldId id="263" r:id="rId10"/>
    <p:sldId id="259" r:id="rId11"/>
    <p:sldId id="262" r:id="rId12"/>
    <p:sldId id="300" r:id="rId13"/>
    <p:sldId id="266" r:id="rId14"/>
    <p:sldId id="268" r:id="rId15"/>
    <p:sldId id="269" r:id="rId16"/>
    <p:sldId id="270" r:id="rId17"/>
    <p:sldId id="271" r:id="rId18"/>
    <p:sldId id="273" r:id="rId19"/>
    <p:sldId id="274" r:id="rId20"/>
    <p:sldId id="275" r:id="rId21"/>
    <p:sldId id="311" r:id="rId22"/>
    <p:sldId id="276" r:id="rId23"/>
    <p:sldId id="310" r:id="rId24"/>
    <p:sldId id="278" r:id="rId25"/>
    <p:sldId id="280" r:id="rId26"/>
    <p:sldId id="312" r:id="rId27"/>
    <p:sldId id="304" r:id="rId28"/>
    <p:sldId id="306" r:id="rId29"/>
    <p:sldId id="307" r:id="rId30"/>
    <p:sldId id="281" r:id="rId31"/>
    <p:sldId id="282" r:id="rId32"/>
    <p:sldId id="284" r:id="rId33"/>
    <p:sldId id="305" r:id="rId34"/>
    <p:sldId id="313" r:id="rId35"/>
    <p:sldId id="286" r:id="rId36"/>
    <p:sldId id="308" r:id="rId37"/>
    <p:sldId id="289" r:id="rId38"/>
    <p:sldId id="290" r:id="rId39"/>
    <p:sldId id="291" r:id="rId40"/>
    <p:sldId id="292" r:id="rId41"/>
    <p:sldId id="294" r:id="rId42"/>
    <p:sldId id="295" r:id="rId43"/>
    <p:sldId id="299" r:id="rId44"/>
    <p:sldId id="296" r:id="rId45"/>
    <p:sldId id="297" r:id="rId46"/>
    <p:sldId id="298" r:id="rId47"/>
  </p:sldIdLst>
  <p:sldSz cx="9144000" cy="6858000" type="screen4x3"/>
  <p:notesSz cx="6858000" cy="9144000"/>
  <p:defaultTextStyle>
    <a:defPPr>
      <a:defRPr lang="sr-Latn-C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FF3300"/>
    <a:srgbClr val="663300"/>
    <a:srgbClr val="008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14" autoAdjust="0"/>
    <p:restoredTop sz="38411" autoAdjust="0"/>
  </p:normalViewPr>
  <p:slideViewPr>
    <p:cSldViewPr>
      <p:cViewPr varScale="1">
        <p:scale>
          <a:sx n="87" d="100"/>
          <a:sy n="87" d="100"/>
        </p:scale>
        <p:origin x="-36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gif>
</file>

<file path=ppt/media/image25.jpeg>
</file>

<file path=ppt/media/image26.jpeg>
</file>

<file path=ppt/media/image27.jpeg>
</file>

<file path=ppt/media/image28.gif>
</file>

<file path=ppt/media/image29.jpe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jpe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6AA82-D024-43CF-936D-19CC7B58933F}" type="datetimeFigureOut">
              <a:rPr lang="sr-Latn-CS" smtClean="0"/>
              <a:pPr/>
              <a:t>19.9.2019.</a:t>
            </a:fld>
            <a:endParaRPr lang="hr-H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E5B1C-9E87-4C3A-B798-4F744FFD6F47}" type="slidenum">
              <a:rPr lang="hr-HR" smtClean="0"/>
              <a:pPr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56816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hr-HR" baseline="0" dirty="0" smtClean="0"/>
              <a:t>Objasni pojam </a:t>
            </a:r>
            <a:r>
              <a:rPr lang="hr-HR" baseline="0" dirty="0" err="1" smtClean="0"/>
              <a:t>logos</a:t>
            </a:r>
            <a:endParaRPr lang="hr-HR" baseline="0" dirty="0" smtClean="0"/>
          </a:p>
          <a:p>
            <a:pPr marL="171450" indent="-171450">
              <a:buFontTx/>
              <a:buChar char="-"/>
            </a:pPr>
            <a:r>
              <a:rPr lang="hr-HR" baseline="0" dirty="0" smtClean="0"/>
              <a:t>Definiraj sociologiju – zašto su bitnija moderna industrijalizirana društva nego stare civilizacije i jednostavnija društva</a:t>
            </a:r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E5B1C-9E87-4C3A-B798-4F744FFD6F47}" type="slidenum">
              <a:rPr lang="hr-HR" smtClean="0"/>
              <a:pPr/>
              <a:t>2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59708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hr-HR" baseline="0" dirty="0" smtClean="0"/>
              <a:t>Objasni pojam </a:t>
            </a:r>
            <a:r>
              <a:rPr lang="hr-HR" baseline="0" dirty="0" err="1" smtClean="0"/>
              <a:t>logos</a:t>
            </a:r>
            <a:endParaRPr lang="hr-HR" baseline="0" dirty="0" smtClean="0"/>
          </a:p>
          <a:p>
            <a:pPr marL="171450" indent="-171450">
              <a:buFontTx/>
              <a:buChar char="-"/>
            </a:pPr>
            <a:r>
              <a:rPr lang="hr-HR" baseline="0" dirty="0" smtClean="0"/>
              <a:t>Definiraj sociologiju – zašto su bitnija moderna industrijalizirana društva nego stare civilizacije i jednostavnija društva</a:t>
            </a:r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E5B1C-9E87-4C3A-B798-4F744FFD6F47}" type="slidenum">
              <a:rPr lang="hr-HR" smtClean="0"/>
              <a:pPr/>
              <a:t>4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597081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hr-H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16BE6D4B-FA8B-4F43-9CD5-5AEE4838CB1D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C. Wright Mills - SOCIOLOŠKA IMAGINACIJA  </a:t>
            </a: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Postavimo li sada pitanje što je sociološka imaginacija, onda valja odgovoriti da je to sposobnost prelaska iz jedne perspektive u drugu: iz političke u psihološku; s proučavanja samo jedne obitelji na usporedno proučavanje državnih budžeta u cijelom svijetu; s proučavanja teološkog seminara na proučavanje vojne akademije; s proučavanja naftne industrije na proučavanje suvremenog pjesništva. Sociološka imaginacija je sposobnost kretanja od najbezličnijih i najudaljenijih transformacija ljudske prirode do najintimnijih osobina ljudske jedinke. pri čemu se nikada ne ispuštaju iz vida njihovi međusobni odnosi. U osnovi sociološke imaginacije uvijek se nalazi želja za razumijevanjem društvenog i povijesnog smisla i položaja pojedinaca. i u samom društvu i u povijesnom razdoblju u kojemu pojedinac zadobiva svoje kvalitete i živi svoj život.</a:t>
            </a: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Možda je najplodnija distinkcija s kojom operira sociološka imaginacija ona koja situacije dijeli na "osobne. privatne teškoće, uvjetovane životnom sredinom", i na je osnovno oruđe sociološke imaginacije i bitna je za sva klasična djela iz područja društvenih znanosti. </a:t>
            </a: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Teškoće se pojavljuju u karakteru pojedinca i u okviru njegovih neposrednih odnosa s drugima. Njihovo razrješenje treba očekivati u pojedincu kao biografskoj Cjelini i u granicama njegove neposredne sredine, to jest društvenog ambijenta kojemu je glede svog osobnog iskustva neposredno okrenut i koji je, u određenoj mjeri, podložan onim aktivnostima koje su motivirane njegovom voljom. Te teškoće su osobna, privatna stvar: pojedinac osjeća kako su vrijednosti kojima pridaje važnost ugrožene. </a:t>
            </a: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Javni problemi nadilaze lokalnu sredinu pojedinca a i okvire njegova unutarnjeg života. Oni se odnose na organizaciju mnogih takvih sredina u institucije historijskog društva kao cjeline, na način kako jedna sredina dopunjuje drugu u stvaranju šire strukture društvenog i historijskog života. Javnost osjeća da su vrijednosti ugrožene pa se raspravlja  kakve su to vrijednosti i na koji način ih se ugrožava. Javni problemi. zapravo, često impliciraju krizu institucionalnih obrazaca, a često i ono što Marx naziva "proturječjima" i "suprotnostima".  </a:t>
            </a: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 vezi s tim razmotrimo nezaposlenost. Kada je u gradu od 100.000 stanovnika samo jedan nezaposlen, to je njegova osobna nevolja pa je opravdano što se obraćamo njegovu karakteru, stručnosti i neposrednim mogućnostima kao sredstvu za rješenje tog problema. No, kada se u narodu od 50 milijuna radno sposobnih ljudi 15 milijuna nade bez posla, to je opći, društveni problem i ne možemo se nadati da će se rješenje naći u rasponu mogućnosti koje se pružaju bilo kojemu po· jedincu. Time je sama struktura mogućnosti doživjela krah pa točno postavljanje problema i domašaj mogućih rješenja traže da razmotrimo ekonomske i političke ustanove društva, a ne samo osobnu situaciju i karakter pojedinaca </a:t>
            </a:r>
          </a:p>
          <a:p>
            <a:endParaRPr lang="hr-H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Razmotrimo rat, osobni problem rata. Kada rat izbije, osobni problem može biti kako u njemu preživjeti ili časno umrijeti; kako u njemu profitirati; kako se skloniti na sigurno mjesto u vojnom aparatu ili kako pridonijeti završetku rata. Ukratko, prema vlastitim mjerilima naći prikladnu sredinu i u njoj preživjeti ili naći cilj koji osmišljava smrt. No strukturalni problemi rata vode nas do pitanja o njegovim uzrocima; o tome kakvi ljudi dolaze na komandne položaje, kako rat utječe na ekonomske, političke, obiteljske i vjerske institucije te kakva je povezanost rata s neorganiziranom neodgovornošću nacionalnih država. </a:t>
            </a:r>
          </a:p>
          <a:p>
            <a:endParaRPr lang="hr-H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Promotrimo li slučaj braka, vidjet ćemo da muškarci i žene mogu u braku doživjeti osobna razočaranja, ali kada se na svakih 1000 sklopljenih brakova 250 razvede tijekom prve četiri godine, onda to upozorava na postojanje općih, strukturalnih teškoća u koje su zapali ne samo brak već i druge s njim povezane društvene institucije. </a:t>
            </a: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Sve dok je ekonomija zasnovana tako da stvara </a:t>
            </a:r>
            <a:r>
              <a:rPr lang="hr-HR" sz="1200" i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slumove</a:t>
            </a:r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problem nezaposlenosti nije moguće riješiti osobnim nastojanjem pojedinaca. Sve dok rat bude izraz postojanja nacionalnih država i neravnomjernog razvoja industrijalizacije, pojedinac koji živi u svojoj uskoj sredini hit će nemoćan u rješavanju problema - bez obzira na to pomaže li mu u tome njegov psihijatar ili ne - koje mu nameće takav sistem, to jest nedostatak racionalnog sustava. Sve dok obitelj kao institucija pretvara žene u drage male ropkinje, a muškarce u o njima ovisne hranitelje, problem zadovoljavajućeg braka ne može počivati na potpuno privatnom rješenju. Sve dok predimenzionirani gradovi i predimenzionirani automobili budu ugrađeni strukturalni elementi predimenzioniranog društva, osobna snalažljivost i privatno bogatstvo neće moći riješiti probleme gradskog života. </a:t>
            </a:r>
          </a:p>
          <a:p>
            <a:endParaRPr lang="hr-H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hr-H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Ono što doživljavamo II različitim i specifičnim sredinama često je posljedica strukturalnih promjena. Prema tome, da bismo razumjeli</a:t>
            </a:r>
          </a:p>
          <a:p>
            <a:r>
              <a:rPr lang="hr-H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promjene mnogih osobnih sredina, od nas se traži da gledamo izvan njih. Broj i vrsta takvih strukturalnih promjena raste u mjeri u kojoj </a:t>
            </a:r>
            <a:r>
              <a:rPr lang="vi-V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institucije u kojima živimo postaju sve obuhvatnije i sve više međusobno</a:t>
            </a:r>
            <a:r>
              <a:rPr lang="hr-H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povezane. Biti svjestan ideje o socijalnoj strukturi i njome se primjereno koristiti znači imati sposobnost pronalaženja takvih veza u velikom mnoštvu raznih ambijenata. Biti u stanju to činiti znači posjedovati sociološku imaginaciju.</a:t>
            </a:r>
            <a:endParaRPr lang="hr-H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7793B5-5F23-4EAF-A499-8EBA3EAB733A}" type="slidenum">
              <a:rPr lang="hr-HR" smtClean="0"/>
              <a:pPr/>
              <a:t>10</a:t>
            </a:fld>
            <a:endParaRPr lang="hr-H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C. Wright Mills - SOCIOLOŠKA IMAGINACIJA  (prema</a:t>
            </a:r>
            <a:r>
              <a:rPr lang="hr-H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Kuvačić, I.: </a:t>
            </a:r>
            <a:r>
              <a:rPr lang="hr-HR" sz="1200" i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Uvod u sociologiju </a:t>
            </a:r>
            <a:r>
              <a:rPr lang="hr-HR" sz="120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r>
              <a:rPr lang="hr-H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Golden marketing – </a:t>
            </a:r>
            <a:r>
              <a:rPr lang="hr-HR" sz="120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Tehnička knjiga; Zagreb 2004.</a:t>
            </a:r>
            <a:r>
              <a:rPr lang="hr-H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endParaRPr lang="hr-H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Postavimo li sada pitanje što je sociološka imaginacija, onda valja odgovoriti da je to sposobnost prelaska iz jedne perspektive u drugu: iz političke u psihološku; s proučavanja samo jedne obitelji na usporedno proučavanje državnih budžeta u cijelom svijetu; s proučavanja teološkog seminara na proučavanje vojne akademije; s proučavanja naftne industrije na proučavanje suvremenog pjesništva. Sociološka imaginacija je sposobnost kretanja od najbezličnijih i najudaljenijih transformacija ljudske prirode do najintimnijih osobina ljudske jedinke,</a:t>
            </a:r>
            <a:r>
              <a:rPr lang="hr-H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 čemu se nikada ne ispuštaju iz vida njihovi međusobni odnosi. U osnovi sociološke imaginacije uvijek se nalazi želja za razumijevanjem društvenog i povijesnog smisla i položaja pojedinaca i u samom društvu i u povijesnom razdoblju u kojemu pojedinac zadobiva svoje kvalitete i živi svoj život.</a:t>
            </a:r>
          </a:p>
          <a:p>
            <a:endParaRPr lang="hr-H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Možda je najplodnija distinkcija s kojom operira sociološka imaginacija ona koja situacije dijeli na „osobne, privatne teškoće, uvjetovane životnom sredinom”, i ona je osnovno oruđe sociološke imaginacije i bitna je za sva klasična djela iz područja društvenih znanosti. </a:t>
            </a:r>
          </a:p>
          <a:p>
            <a:endParaRPr lang="hr-H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Teškoće se pojavljuju u karakteru pojedinca i u okviru njegovih neposrednih odnosa s drugima. Njihovo razrješenje treba očekivati u pojedincu kao biografskoj cjelini i u granicama njegove neposredne sredine, to jest društvenog ambijenta kojemu je glede svog osobnog iskustva neposredno okrenut i koji je, u određenoj mjeri, podložan onim aktivnostima koje su motivirane njegovom voljom. Te teškoće su osobna, privatna stvar: pojedinac osjeća kako su vrijednosti kojima pridaje važnost ugrožene. </a:t>
            </a:r>
          </a:p>
          <a:p>
            <a:endParaRPr lang="hr-H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Javni problemi nadilaze lokalnu sredinu pojedinca a i okvire njegova unutarnjeg života. Oni se odnose na organizaciju mnogih takvih sredina u institucije historijskog društva kao cjeline, na način kako jedna sredina dopunjuje drugu u stvaranju šire strukture društvenog i historijskog života. Javnost osjeća da su vrijednosti ugrožene pa se raspravlja  kakve su to vrijednosti i na koji način ih se ugrožava. Javni problemi, zapravo, često impliciraju krizu institucionalnih obrazaca, a često i ono što Marx naziva „proturječjima” i „suprotnostima”.</a:t>
            </a:r>
          </a:p>
          <a:p>
            <a:endParaRPr lang="hr-H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 vezi s tim razmotrimo nezaposlenost. Kada je u gradu od 100</a:t>
            </a:r>
            <a:r>
              <a:rPr lang="hr-H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000 stanovnika samo jedan nezaposlen, to je njegova osobna nevolja pa je opravdano što se obraćamo njegovu karakteru, stručnosti i neposrednim mogućnostima kao sredstvu za rješenje tog problema. No, kada se u narodu od 50 milijuna radno sposobnih ljudi 15 milijuna nađe bez posla, to je opći, društveni problem i ne možemo se nadati da će se rješenje naći u rasponu mogućnosti koje se pružaju bilo kojemu pojedincu. Time je sama struktura mogućnosti doživjela krah pa točno postavljanje problema i domašaj mogućih rješenja traže da razmotrimo ekonomske i političke ustanove društva, a ne samo osobnu situaciju i karakter pojedinaca.</a:t>
            </a:r>
          </a:p>
          <a:p>
            <a:endParaRPr lang="hr-H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Razmotrimo rat, osobni problem rata. Kada rat izbije, osobni problem može biti kako u njemu preživjeti ili časno umrijeti; kako u njemu profitirati; kako se skloniti na sigurno mjesto u vojnom aparatu ili kako pridonijeti završetku rata. Ukratko, prema vlastitim mjerilima naći prikladnu sredinu i u njoj preživjeti ili naći cilj koji osmišljava smrt. No strukturalni problemi rata vode nas do pitanja o njegovim uzrocima; o tome kakvi ljudi dolaze na komandne položaje, kako rat utječe na ekonomske, političke, obiteljske i vjerske institucije te kakva je povezanost rata s neorganiziranom neodgovornošću nacionalnih država. </a:t>
            </a:r>
          </a:p>
          <a:p>
            <a:endParaRPr lang="hr-H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Promotrimo li slučaj braka, vidjet ćemo da muškarci i žene mogu u braku doživjeti osobna razočaranja, ali kada se na svakih 1000 sklopljenih brakova 250 razvede tijekom prve četiri godine, onda to upozorava na postojanje općih, strukturalnih teškoća u koje su zapali ne samo brak već i druge s njim povezane društvene institucije. </a:t>
            </a: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</a:p>
          <a:p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Sve dok je ekonomija zasnovana tako da stvara </a:t>
            </a:r>
            <a:r>
              <a:rPr lang="hr-HR" sz="1200" i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slumove</a:t>
            </a:r>
            <a:r>
              <a:rPr lang="hr-H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problem nezaposlenosti nije moguće riješiti osobnim nastojanjem pojedinaca. Sve dok rat bude izraz postojanja nacionalnih država i neravnomjernog razvoja industrijalizacije, pojedinac koji živi u svojoj uskoj sredini hit će nemoćan u rješavanju problema - bez obzira na to pomaže li mu u tome njegov psihijatar ili ne - koje mu nameće takav sistem, to jest nedostatak racionalnog sustava. Sve dok obitelj kao institucija pretvara žene u drage male ropkinje, a muškarce u o njima ovisne hranitelje, problem zadovoljavajućeg braka ne može počivati na potpuno privatnom rješenju. Sve dok predimenzionirani gradovi i predimenzionirani automobili budu ugrađeni strukturalni elementi predimenzioniranog društva, osobna snalažljivost i privatno bogatstvo neće moći riješiti probleme gradskog života. </a:t>
            </a:r>
          </a:p>
          <a:p>
            <a:endParaRPr lang="hr-H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hr-H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Ono što doživljavamo u različitim i specifičnim sredinama često je posljedica strukturalnih promjena. Prema tome, da bismo razumjeli</a:t>
            </a:r>
          </a:p>
          <a:p>
            <a:r>
              <a:rPr lang="hr-H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promjene mnogih osobnih sredina, od nas se traži da gledamo izvan njih. Broj i vrsta takvih strukturalnih promjena raste u mjeri u kojoj </a:t>
            </a:r>
            <a:r>
              <a:rPr lang="vi-V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institucije u kojima živimo postaju sve obuhvatnije i sve više međusobno</a:t>
            </a:r>
            <a:r>
              <a:rPr lang="hr-H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povezane. Biti svjestan ideje o socijalnoj strukturi i njome se primjereno koristiti znači imati sposobnost pronalaženja takvih veza u velikom mnoštvu raznih ambijenata. Biti u stanju to činiti znači posjedovati sociološku imaginaciju.</a:t>
            </a:r>
            <a:endParaRPr lang="hr-H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16BE6D4B-FA8B-4F43-9CD5-5AEE4838CB1D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  <a:prstGeom prst="rect">
            <a:avLst/>
          </a:prstGeom>
        </p:spPr>
        <p:txBody>
          <a:bodyPr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/>
          </a:bodyPr>
          <a:lstStyle>
            <a:lvl1pPr>
              <a:defRPr sz="5400" b="1" cap="all" baseline="0">
                <a:ln w="6350"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844" y="857232"/>
            <a:ext cx="4354544" cy="7508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effectLst/>
                <a:latin typeface="Calibri" pitchFamily="34" charset="0"/>
                <a:cs typeface="Calibri" pitchFamily="34" charset="0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857232"/>
            <a:ext cx="4284693" cy="7508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effectLst/>
                <a:latin typeface="Calibri" pitchFamily="34" charset="0"/>
                <a:cs typeface="Calibri" pitchFamily="34" charset="0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142844" y="1684320"/>
            <a:ext cx="4354544" cy="4959390"/>
          </a:xfrm>
          <a:prstGeom prst="rect">
            <a:avLst/>
          </a:prstGeom>
        </p:spPr>
        <p:txBody>
          <a:bodyPr/>
          <a:lstStyle>
            <a:lvl1pPr>
              <a:buFont typeface="Arial" pitchFamily="34" charset="0"/>
              <a:buChar char="—"/>
              <a:defRPr sz="2400">
                <a:latin typeface="Calibri" pitchFamily="34" charset="0"/>
                <a:cs typeface="Calibri" pitchFamily="34" charset="0"/>
              </a:defRPr>
            </a:lvl1pPr>
            <a:lvl2pPr indent="-360000">
              <a:buFont typeface="Arial" pitchFamily="34" charset="0"/>
              <a:buChar char="—"/>
              <a:defRPr sz="2000">
                <a:latin typeface="Calibri" pitchFamily="34" charset="0"/>
                <a:cs typeface="Calibri" pitchFamily="34" charset="0"/>
              </a:defRPr>
            </a:lvl2pPr>
            <a:lvl3pPr indent="-360000">
              <a:buFont typeface="Arial" pitchFamily="34" charset="0"/>
              <a:buChar char="—"/>
              <a:defRPr sz="1800">
                <a:latin typeface="Calibri" pitchFamily="34" charset="0"/>
                <a:cs typeface="Calibri" pitchFamily="34" charset="0"/>
              </a:defRPr>
            </a:lvl3pPr>
            <a:lvl4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4pPr>
            <a:lvl5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84320"/>
            <a:ext cx="4284693" cy="4959390"/>
          </a:xfrm>
          <a:prstGeom prst="rect">
            <a:avLst/>
          </a:prstGeom>
        </p:spPr>
        <p:txBody>
          <a:bodyPr/>
          <a:lstStyle>
            <a:lvl1pPr>
              <a:buFont typeface="Arial" pitchFamily="34" charset="0"/>
              <a:buChar char="—"/>
              <a:defRPr sz="2400">
                <a:latin typeface="Calibri" pitchFamily="34" charset="0"/>
                <a:cs typeface="Calibri" pitchFamily="34" charset="0"/>
              </a:defRPr>
            </a:lvl1pPr>
            <a:lvl2pPr indent="-360000">
              <a:buFont typeface="Arial" pitchFamily="34" charset="0"/>
              <a:buChar char="—"/>
              <a:defRPr sz="2000">
                <a:latin typeface="Calibri" pitchFamily="34" charset="0"/>
                <a:cs typeface="Calibri" pitchFamily="34" charset="0"/>
              </a:defRPr>
            </a:lvl2pPr>
            <a:lvl3pPr indent="-360000">
              <a:buFont typeface="Arial" pitchFamily="34" charset="0"/>
              <a:buChar char="—"/>
              <a:defRPr sz="1800">
                <a:latin typeface="Calibri" pitchFamily="34" charset="0"/>
                <a:cs typeface="Calibri" pitchFamily="34" charset="0"/>
              </a:defRPr>
            </a:lvl3pPr>
            <a:lvl4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4pPr>
            <a:lvl5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28596" y="71414"/>
            <a:ext cx="8715404" cy="57150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6800000"/>
              </a:lightRig>
            </a:scene3d>
            <a:sp3d prstMaterial="softEdge"/>
          </a:bodyPr>
          <a:lstStyle>
            <a:lvl1pPr algn="l">
              <a:defRPr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42918"/>
            <a:ext cx="8229600" cy="5857916"/>
          </a:xfrm>
          <a:prstGeom prst="rect">
            <a:avLst/>
          </a:prstGeom>
        </p:spPr>
        <p:txBody>
          <a:bodyPr vert="eaVert"/>
          <a:lstStyle>
            <a:lvl1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1pPr>
            <a:lvl2pPr indent="-360000"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2pPr>
            <a:lvl3pPr indent="-360000"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3pPr>
            <a:lvl4pPr indent="-360000"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4pPr>
            <a:lvl5pPr indent="-360000"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28596" y="71414"/>
            <a:ext cx="8715404" cy="57150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6800000"/>
              </a:lightRig>
            </a:scene3d>
            <a:sp3d prstMaterial="softEdge"/>
          </a:bodyPr>
          <a:lstStyle>
            <a:lvl1pPr algn="l">
              <a:defRPr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85794"/>
            <a:ext cx="9144000" cy="5929354"/>
          </a:xfrm>
          <a:prstGeom prst="rect">
            <a:avLst/>
          </a:prstGeom>
        </p:spPr>
        <p:txBody>
          <a:bodyPr/>
          <a:lstStyle>
            <a:lvl1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1pPr>
            <a:lvl2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2pPr>
            <a:lvl3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3pPr>
            <a:lvl4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4pPr>
            <a:lvl5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28596" y="71414"/>
            <a:ext cx="8715404" cy="57150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6800000"/>
              </a:lightRig>
            </a:scene3d>
            <a:sp3d prstMaterial="softEdge"/>
          </a:bodyPr>
          <a:lstStyle>
            <a:lvl1pPr algn="l">
              <a:defRPr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4"/>
          <p:cNvSpPr>
            <a:spLocks noGrp="1"/>
          </p:cNvSpPr>
          <p:nvPr>
            <p:ph sz="quarter" idx="2"/>
          </p:nvPr>
        </p:nvSpPr>
        <p:spPr>
          <a:xfrm>
            <a:off x="142844" y="857232"/>
            <a:ext cx="4354544" cy="5786478"/>
          </a:xfrm>
          <a:prstGeom prst="rect">
            <a:avLst/>
          </a:prstGeom>
        </p:spPr>
        <p:txBody>
          <a:bodyPr/>
          <a:lstStyle>
            <a:lvl1pPr>
              <a:buFont typeface="Arial" pitchFamily="34" charset="0"/>
              <a:buChar char="—"/>
              <a:defRPr sz="2400">
                <a:latin typeface="Calibri" pitchFamily="34" charset="0"/>
                <a:cs typeface="Calibri" pitchFamily="34" charset="0"/>
              </a:defRPr>
            </a:lvl1pPr>
            <a:lvl2pPr indent="-360000">
              <a:buFont typeface="Arial" pitchFamily="34" charset="0"/>
              <a:buChar char="—"/>
              <a:defRPr sz="2000">
                <a:latin typeface="Calibri" pitchFamily="34" charset="0"/>
                <a:cs typeface="Calibri" pitchFamily="34" charset="0"/>
              </a:defRPr>
            </a:lvl2pPr>
            <a:lvl3pPr indent="-360000">
              <a:buFont typeface="Arial" pitchFamily="34" charset="0"/>
              <a:buChar char="—"/>
              <a:defRPr sz="1800">
                <a:latin typeface="Calibri" pitchFamily="34" charset="0"/>
                <a:cs typeface="Calibri" pitchFamily="34" charset="0"/>
              </a:defRPr>
            </a:lvl3pPr>
            <a:lvl4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4pPr>
            <a:lvl5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857232"/>
            <a:ext cx="4284693" cy="5786478"/>
          </a:xfrm>
          <a:prstGeom prst="rect">
            <a:avLst/>
          </a:prstGeom>
        </p:spPr>
        <p:txBody>
          <a:bodyPr/>
          <a:lstStyle>
            <a:lvl1pPr>
              <a:buFont typeface="Arial" pitchFamily="34" charset="0"/>
              <a:buChar char="—"/>
              <a:defRPr sz="2400">
                <a:latin typeface="Calibri" pitchFamily="34" charset="0"/>
                <a:cs typeface="Calibri" pitchFamily="34" charset="0"/>
              </a:defRPr>
            </a:lvl1pPr>
            <a:lvl2pPr indent="-360000">
              <a:buFont typeface="Arial" pitchFamily="34" charset="0"/>
              <a:buChar char="—"/>
              <a:defRPr sz="2000">
                <a:latin typeface="Calibri" pitchFamily="34" charset="0"/>
                <a:cs typeface="Calibri" pitchFamily="34" charset="0"/>
              </a:defRPr>
            </a:lvl2pPr>
            <a:lvl3pPr indent="-360000">
              <a:buFont typeface="Arial" pitchFamily="34" charset="0"/>
              <a:buChar char="—"/>
              <a:defRPr sz="1800">
                <a:latin typeface="Calibri" pitchFamily="34" charset="0"/>
                <a:cs typeface="Calibri" pitchFamily="34" charset="0"/>
              </a:defRPr>
            </a:lvl3pPr>
            <a:lvl4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4pPr>
            <a:lvl5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28596" y="71414"/>
            <a:ext cx="8715404" cy="57150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6800000"/>
              </a:lightRig>
            </a:scene3d>
            <a:sp3d prstMaterial="softEdge"/>
          </a:bodyPr>
          <a:lstStyle>
            <a:lvl1pPr algn="l">
              <a:defRPr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844" y="857232"/>
            <a:ext cx="4354544" cy="7508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effectLst/>
                <a:latin typeface="Calibri" pitchFamily="34" charset="0"/>
                <a:cs typeface="Calibri" pitchFamily="34" charset="0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857232"/>
            <a:ext cx="4284693" cy="7508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effectLst/>
                <a:latin typeface="Calibri" pitchFamily="34" charset="0"/>
                <a:cs typeface="Calibri" pitchFamily="34" charset="0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142844" y="1684320"/>
            <a:ext cx="4354544" cy="4959390"/>
          </a:xfrm>
          <a:prstGeom prst="rect">
            <a:avLst/>
          </a:prstGeom>
        </p:spPr>
        <p:txBody>
          <a:bodyPr/>
          <a:lstStyle>
            <a:lvl1pPr>
              <a:buFont typeface="Arial" pitchFamily="34" charset="0"/>
              <a:buChar char="—"/>
              <a:defRPr sz="2400">
                <a:latin typeface="Calibri" pitchFamily="34" charset="0"/>
                <a:cs typeface="Calibri" pitchFamily="34" charset="0"/>
              </a:defRPr>
            </a:lvl1pPr>
            <a:lvl2pPr indent="-360000">
              <a:buFont typeface="Arial" pitchFamily="34" charset="0"/>
              <a:buChar char="—"/>
              <a:defRPr sz="2000">
                <a:latin typeface="Calibri" pitchFamily="34" charset="0"/>
                <a:cs typeface="Calibri" pitchFamily="34" charset="0"/>
              </a:defRPr>
            </a:lvl2pPr>
            <a:lvl3pPr indent="-360000">
              <a:buFont typeface="Arial" pitchFamily="34" charset="0"/>
              <a:buChar char="—"/>
              <a:defRPr sz="1800">
                <a:latin typeface="Calibri" pitchFamily="34" charset="0"/>
                <a:cs typeface="Calibri" pitchFamily="34" charset="0"/>
              </a:defRPr>
            </a:lvl3pPr>
            <a:lvl4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4pPr>
            <a:lvl5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84320"/>
            <a:ext cx="4284693" cy="4959390"/>
          </a:xfrm>
          <a:prstGeom prst="rect">
            <a:avLst/>
          </a:prstGeom>
        </p:spPr>
        <p:txBody>
          <a:bodyPr/>
          <a:lstStyle>
            <a:lvl1pPr>
              <a:buFont typeface="Arial" pitchFamily="34" charset="0"/>
              <a:buChar char="—"/>
              <a:defRPr sz="2400">
                <a:latin typeface="Calibri" pitchFamily="34" charset="0"/>
                <a:cs typeface="Calibri" pitchFamily="34" charset="0"/>
              </a:defRPr>
            </a:lvl1pPr>
            <a:lvl2pPr indent="-360000">
              <a:buFont typeface="Arial" pitchFamily="34" charset="0"/>
              <a:buChar char="—"/>
              <a:defRPr sz="2000">
                <a:latin typeface="Calibri" pitchFamily="34" charset="0"/>
                <a:cs typeface="Calibri" pitchFamily="34" charset="0"/>
              </a:defRPr>
            </a:lvl2pPr>
            <a:lvl3pPr indent="-360000">
              <a:buFont typeface="Arial" pitchFamily="34" charset="0"/>
              <a:buChar char="—"/>
              <a:defRPr sz="1800">
                <a:latin typeface="Calibri" pitchFamily="34" charset="0"/>
                <a:cs typeface="Calibri" pitchFamily="34" charset="0"/>
              </a:defRPr>
            </a:lvl3pPr>
            <a:lvl4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4pPr>
            <a:lvl5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28596" y="71414"/>
            <a:ext cx="8572560" cy="57150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6800000"/>
              </a:lightRig>
            </a:scene3d>
            <a:sp3d prstMaterial="softEdge"/>
          </a:bodyPr>
          <a:lstStyle>
            <a:lvl1pPr algn="l">
              <a:defRPr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28596" y="71414"/>
            <a:ext cx="8715404" cy="57150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6800000"/>
              </a:lightRig>
            </a:scene3d>
            <a:sp3d prstMaterial="softEdge"/>
          </a:bodyPr>
          <a:lstStyle>
            <a:lvl1pPr algn="l">
              <a:defRPr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14356"/>
            <a:ext cx="8229600" cy="5786478"/>
          </a:xfrm>
          <a:prstGeom prst="rect">
            <a:avLst/>
          </a:prstGeom>
        </p:spPr>
        <p:txBody>
          <a:bodyPr vert="eaVert"/>
          <a:lstStyle>
            <a:lvl1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1pPr>
            <a:lvl2pPr indent="-360000"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2pPr>
            <a:lvl3pPr indent="-360000"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3pPr>
            <a:lvl4pPr indent="-360000"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4pPr>
            <a:lvl5pPr indent="-360000"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28596" y="71414"/>
            <a:ext cx="8715404" cy="57150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6800000"/>
              </a:lightRig>
            </a:scene3d>
            <a:sp3d prstMaterial="softEdge"/>
          </a:bodyPr>
          <a:lstStyle>
            <a:lvl1pPr algn="l">
              <a:defRPr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85794"/>
            <a:ext cx="9144000" cy="5929354"/>
          </a:xfrm>
          <a:prstGeom prst="rect">
            <a:avLst/>
          </a:prstGeom>
        </p:spPr>
        <p:txBody>
          <a:bodyPr/>
          <a:lstStyle>
            <a:lvl1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1pPr>
            <a:lvl2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2pPr>
            <a:lvl3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3pPr>
            <a:lvl4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4pPr>
            <a:lvl5pPr>
              <a:buFont typeface="Calibri" pitchFamily="34" charset="0"/>
              <a:buChar char="—"/>
              <a:defRPr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28596" y="71414"/>
            <a:ext cx="8715404" cy="57150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6800000"/>
              </a:lightRig>
            </a:scene3d>
            <a:sp3d prstMaterial="softEdge"/>
          </a:bodyPr>
          <a:lstStyle>
            <a:lvl1pPr algn="l">
              <a:defRPr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500063" y="641330"/>
            <a:ext cx="8215312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4"/>
          <p:cNvSpPr>
            <a:spLocks noGrp="1"/>
          </p:cNvSpPr>
          <p:nvPr>
            <p:ph sz="quarter" idx="2"/>
          </p:nvPr>
        </p:nvSpPr>
        <p:spPr>
          <a:xfrm>
            <a:off x="142844" y="857232"/>
            <a:ext cx="4354544" cy="5786478"/>
          </a:xfrm>
          <a:prstGeom prst="rect">
            <a:avLst/>
          </a:prstGeom>
        </p:spPr>
        <p:txBody>
          <a:bodyPr/>
          <a:lstStyle>
            <a:lvl1pPr>
              <a:buFont typeface="Arial" pitchFamily="34" charset="0"/>
              <a:buChar char="—"/>
              <a:defRPr sz="2400">
                <a:latin typeface="Calibri" pitchFamily="34" charset="0"/>
                <a:cs typeface="Calibri" pitchFamily="34" charset="0"/>
              </a:defRPr>
            </a:lvl1pPr>
            <a:lvl2pPr indent="-360000">
              <a:buFont typeface="Arial" pitchFamily="34" charset="0"/>
              <a:buChar char="—"/>
              <a:defRPr sz="2000">
                <a:latin typeface="Calibri" pitchFamily="34" charset="0"/>
                <a:cs typeface="Calibri" pitchFamily="34" charset="0"/>
              </a:defRPr>
            </a:lvl2pPr>
            <a:lvl3pPr indent="-360000">
              <a:buFont typeface="Arial" pitchFamily="34" charset="0"/>
              <a:buChar char="—"/>
              <a:defRPr sz="1800">
                <a:latin typeface="Calibri" pitchFamily="34" charset="0"/>
                <a:cs typeface="Calibri" pitchFamily="34" charset="0"/>
              </a:defRPr>
            </a:lvl3pPr>
            <a:lvl4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4pPr>
            <a:lvl5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857232"/>
            <a:ext cx="4284693" cy="5786478"/>
          </a:xfrm>
          <a:prstGeom prst="rect">
            <a:avLst/>
          </a:prstGeom>
        </p:spPr>
        <p:txBody>
          <a:bodyPr/>
          <a:lstStyle>
            <a:lvl1pPr>
              <a:buFont typeface="Arial" pitchFamily="34" charset="0"/>
              <a:buChar char="—"/>
              <a:defRPr sz="2400">
                <a:latin typeface="Calibri" pitchFamily="34" charset="0"/>
                <a:cs typeface="Calibri" pitchFamily="34" charset="0"/>
              </a:defRPr>
            </a:lvl1pPr>
            <a:lvl2pPr indent="-360000">
              <a:buFont typeface="Arial" pitchFamily="34" charset="0"/>
              <a:buChar char="—"/>
              <a:defRPr sz="2000">
                <a:latin typeface="Calibri" pitchFamily="34" charset="0"/>
                <a:cs typeface="Calibri" pitchFamily="34" charset="0"/>
              </a:defRPr>
            </a:lvl2pPr>
            <a:lvl3pPr indent="-360000">
              <a:buFont typeface="Arial" pitchFamily="34" charset="0"/>
              <a:buChar char="—"/>
              <a:defRPr sz="1800">
                <a:latin typeface="Calibri" pitchFamily="34" charset="0"/>
                <a:cs typeface="Calibri" pitchFamily="34" charset="0"/>
              </a:defRPr>
            </a:lvl3pPr>
            <a:lvl4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4pPr>
            <a:lvl5pPr indent="-360000">
              <a:buFont typeface="Arial" pitchFamily="34" charset="0"/>
              <a:buChar char="—"/>
              <a:defRPr sz="1600"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28596" y="71414"/>
            <a:ext cx="8715404" cy="57150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6800000"/>
              </a:lightRig>
            </a:scene3d>
            <a:sp3d prstMaterial="softEdge"/>
          </a:bodyPr>
          <a:lstStyle>
            <a:lvl1pPr algn="l">
              <a:defRPr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 kern="1200">
          <a:ln w="6350">
            <a:noFill/>
          </a:ln>
          <a:solidFill>
            <a:schemeClr val="tx1"/>
          </a:soli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Trebuchet MS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Trebuchet MS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Trebuchet MS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Trebuchet MS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Trebuchet MS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Trebuchet MS" pitchFamily="34" charset="0"/>
        </a:defRPr>
      </a:lvl9pPr>
    </p:titleStyle>
    <p:bodyStyle>
      <a:lvl1pPr marL="547688" indent="-411163" algn="l" rtl="0" eaLnBrk="1" fontAlgn="base" hangingPunct="1">
        <a:spcBef>
          <a:spcPct val="20000"/>
        </a:spcBef>
        <a:spcAft>
          <a:spcPct val="0"/>
        </a:spcAft>
        <a:buClr>
          <a:srgbClr val="F9F9F9"/>
        </a:buClr>
        <a:buSzPct val="65000"/>
        <a:buFont typeface="Wingdings 2" pitchFamily="18" charset="2"/>
        <a:buChar char="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868363" indent="-28257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 2" pitchFamily="18" charset="2"/>
        <a:buChar char="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33475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95000"/>
        <a:buFont typeface="Wingdings" pitchFamily="2" charset="2"/>
        <a:buChar char=""/>
        <a:defRPr sz="2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352550" indent="-18256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100000"/>
        <a:buFont typeface="Wingdings 3" pitchFamily="18" charset="2"/>
        <a:buChar char="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544638" indent="-18256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 2" pitchFamily="18" charset="2"/>
        <a:buChar char="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rednja-skola.github.io/sociologija/data/dodatni-materijal/socioloska_imaginacija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gif"/><Relationship Id="rId4" Type="http://schemas.openxmlformats.org/officeDocument/2006/relationships/image" Target="../media/image27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0B3j3fkaAq7drekJ0VFFSZXdLOUE/edit?usp=sharin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Pictur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28670"/>
            <a:ext cx="9144000" cy="5786478"/>
          </a:xfrm>
        </p:spPr>
        <p:txBody>
          <a:bodyPr/>
          <a:lstStyle/>
          <a:p>
            <a:pPr>
              <a:defRPr/>
            </a:pPr>
            <a:r>
              <a:rPr lang="vi-VN" sz="36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SOCIOLOŠKA IMAGINACIJA</a:t>
            </a:r>
            <a:r>
              <a:rPr lang="vi-VN" sz="36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vi-VN" dirty="0" smtClean="0"/>
              <a:t>– </a:t>
            </a:r>
            <a:r>
              <a:rPr lang="vi-VN" u="sng" dirty="0" smtClean="0"/>
              <a:t>sposobnost</a:t>
            </a:r>
            <a:r>
              <a:rPr lang="hr-HR" u="sng" dirty="0" smtClean="0"/>
              <a:t> </a:t>
            </a:r>
            <a:r>
              <a:rPr lang="vi-VN" u="sng" dirty="0" smtClean="0"/>
              <a:t>shvaćanja odnosa između pojedinca i društva</a:t>
            </a:r>
            <a:r>
              <a:rPr lang="vi-VN" dirty="0" smtClean="0"/>
              <a:t>, između biografije pojedinca i povijesti društva</a:t>
            </a:r>
            <a:endParaRPr lang="hr-HR" dirty="0" smtClean="0"/>
          </a:p>
          <a:p>
            <a:pPr>
              <a:defRPr/>
            </a:pPr>
            <a:endParaRPr lang="hr-HR" i="1" dirty="0" smtClean="0"/>
          </a:p>
          <a:p>
            <a:pPr>
              <a:defRPr/>
            </a:pPr>
            <a:r>
              <a:rPr lang="hr-HR" dirty="0" smtClean="0"/>
              <a:t>mogućnost  </a:t>
            </a: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izdizanja iznad osobnog</a:t>
            </a:r>
            <a:r>
              <a:rPr lang="hr-HR" dirty="0" smtClean="0"/>
              <a:t>, svakodnevnog iskustva i sagledavanje sebe i drugih </a:t>
            </a: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iz šireg vidokruga</a:t>
            </a:r>
            <a:endParaRPr lang="hr-HR" b="1" dirty="0" smtClean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defRPr/>
            </a:pPr>
            <a:r>
              <a:rPr lang="hr-HR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primjer s nezaposlenošću, ratom, brakom…</a:t>
            </a:r>
            <a:endParaRPr lang="hr-HR" sz="2800" i="1" dirty="0" smtClean="0"/>
          </a:p>
          <a:p>
            <a:pPr>
              <a:defRPr/>
            </a:pPr>
            <a:endParaRPr lang="hr-HR" b="1" dirty="0" smtClean="0"/>
          </a:p>
          <a:p>
            <a:pPr>
              <a:defRPr/>
            </a:pPr>
            <a:r>
              <a:rPr lang="hr-HR" dirty="0" smtClean="0"/>
              <a:t>prepoznavanje općeg u pojedinačnom </a:t>
            </a:r>
            <a:r>
              <a:rPr lang="hr-HR" sz="2400" i="1" dirty="0" smtClean="0"/>
              <a:t>(P. </a:t>
            </a:r>
            <a:r>
              <a:rPr lang="hr-HR" sz="2400" i="1" dirty="0" err="1" smtClean="0"/>
              <a:t>Berger</a:t>
            </a:r>
            <a:r>
              <a:rPr lang="hr-HR" sz="2400" i="1" dirty="0" smtClean="0"/>
              <a:t>)</a:t>
            </a:r>
            <a:endParaRPr lang="hr-HR" sz="2000" dirty="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endParaRPr lang="vi-VN" sz="2000" i="1" dirty="0" smtClean="0"/>
          </a:p>
        </p:txBody>
      </p:sp>
      <p:sp>
        <p:nvSpPr>
          <p:cNvPr id="11267" name="Title 1"/>
          <p:cNvSpPr>
            <a:spLocks noGrp="1"/>
          </p:cNvSpPr>
          <p:nvPr>
            <p:ph type="title"/>
          </p:nvPr>
        </p:nvSpPr>
        <p:spPr>
          <a:xfrm>
            <a:off x="428627" y="71414"/>
            <a:ext cx="7572397" cy="561972"/>
          </a:xfrm>
        </p:spPr>
        <p:txBody>
          <a:bodyPr/>
          <a:lstStyle/>
          <a:p>
            <a:pPr eaLnBrk="1" hangingPunct="1"/>
            <a:r>
              <a:rPr lang="hr-HR" dirty="0" smtClean="0"/>
              <a:t>SOCIOLOŠKA IMAGINACIJA </a:t>
            </a:r>
            <a:r>
              <a:rPr lang="hr-HR" sz="2400" i="1" dirty="0" smtClean="0"/>
              <a:t>(C. Wright Mills)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71196" y="6134"/>
            <a:ext cx="5613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8 - 9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857364"/>
            <a:ext cx="91440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36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Dodatni tekst o sociološkoj imaginaciji</a:t>
            </a:r>
          </a:p>
          <a:p>
            <a:pPr algn="ctr">
              <a:spcBef>
                <a:spcPts val="1800"/>
              </a:spcBef>
            </a:pPr>
            <a:r>
              <a:rPr lang="hr-HR" sz="2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(link na tekst </a:t>
            </a:r>
            <a:r>
              <a:rPr lang="hr-H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s 3 </a:t>
            </a:r>
            <a:r>
              <a:rPr lang="hr-HR" sz="2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dodatna primjera što je sociološka imaginacija)</a:t>
            </a:r>
          </a:p>
        </p:txBody>
      </p:sp>
      <p:sp>
        <p:nvSpPr>
          <p:cNvPr id="6" name="Rectangle 5"/>
          <p:cNvSpPr/>
          <p:nvPr/>
        </p:nvSpPr>
        <p:spPr>
          <a:xfrm>
            <a:off x="357158" y="4143380"/>
            <a:ext cx="8143932" cy="4286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600" dirty="0" smtClean="0">
                <a:solidFill>
                  <a:schemeClr val="accent4"/>
                </a:solidFill>
                <a:latin typeface="Calibri" pitchFamily="34" charset="0"/>
                <a:cs typeface="Calibri" pitchFamily="34" charset="0"/>
                <a:hlinkClick r:id="rId3"/>
              </a:rPr>
              <a:t>https://</a:t>
            </a:r>
            <a:r>
              <a:rPr lang="hr-HR" sz="1600" dirty="0">
                <a:solidFill>
                  <a:schemeClr val="accent4"/>
                </a:solidFill>
                <a:latin typeface="Calibri" pitchFamily="34" charset="0"/>
                <a:cs typeface="Calibri" pitchFamily="34" charset="0"/>
                <a:hlinkClick r:id="rId3"/>
              </a:rPr>
              <a:t>srednja-skola.github.io/sociologija/data/dodatni-materijal/socioloska_imaginacija.pdf</a:t>
            </a:r>
            <a:endParaRPr lang="hr-HR" sz="1600" dirty="0">
              <a:solidFill>
                <a:schemeClr val="accent4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hr-HR" dirty="0" smtClean="0"/>
              <a:t>PONOVIMO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1115616" y="1700808"/>
            <a:ext cx="2376264" cy="72008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SOCIOLOGIJA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444208" y="1700808"/>
            <a:ext cx="2376264" cy="1008112"/>
          </a:xfrm>
          <a:prstGeom prst="roundRect">
            <a:avLst/>
          </a:prstGeom>
          <a:solidFill>
            <a:srgbClr val="FF33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SOCIOLOŠKA IMAGINACIJA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50104" y="2908069"/>
            <a:ext cx="2753743" cy="916465"/>
          </a:xfrm>
          <a:prstGeom prst="roundRect">
            <a:avLst/>
          </a:prstGeom>
          <a:solidFill>
            <a:srgbClr val="0099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SOCIOLOŠKO RAZMIŠLJANJE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95536" y="4194904"/>
            <a:ext cx="2808312" cy="916465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rIns="36000" rtlCol="0" anchor="ctr"/>
          <a:lstStyle/>
          <a:p>
            <a:pPr algn="ctr"/>
            <a:r>
              <a:rPr lang="hr-HR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ZDRAVORAZUMSKO RAZMIŠLJANJE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2699792" y="351039"/>
            <a:ext cx="4464496" cy="1152128"/>
          </a:xfrm>
          <a:prstGeom prst="wedgeRoundRectCallout">
            <a:avLst>
              <a:gd name="adj1" fmla="val -36511"/>
              <a:gd name="adj2" fmla="val 8025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Symbol" panose="05050102010706020507" pitchFamily="18" charset="2"/>
              <a:buChar char="-"/>
            </a:pPr>
            <a:r>
              <a:rPr lang="hr-HR" sz="20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znanost koja proučava društva i načine na koje ta društva oblikuju ponašanje, vjerovanja i identitet ljudi</a:t>
            </a:r>
          </a:p>
        </p:txBody>
      </p:sp>
      <p:sp>
        <p:nvSpPr>
          <p:cNvPr id="10" name="Rounded Rectangular Callout 9"/>
          <p:cNvSpPr/>
          <p:nvPr/>
        </p:nvSpPr>
        <p:spPr>
          <a:xfrm>
            <a:off x="3707904" y="2913275"/>
            <a:ext cx="4392488" cy="1379821"/>
          </a:xfrm>
          <a:prstGeom prst="wedgeRoundRectCallout">
            <a:avLst>
              <a:gd name="adj1" fmla="val 36373"/>
              <a:gd name="adj2" fmla="val -6721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Symbol" panose="05050102010706020507" pitchFamily="18" charset="2"/>
              <a:buChar char="-"/>
            </a:pPr>
            <a:r>
              <a:rPr lang="hr-HR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mogućnost  izdizanja iznad osobnog, svakodnevnog iskustva i </a:t>
            </a:r>
            <a:r>
              <a:rPr lang="hr-HR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sagledavanje </a:t>
            </a:r>
            <a:r>
              <a:rPr lang="hr-HR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sebe i drugih iz šireg </a:t>
            </a:r>
            <a:r>
              <a:rPr lang="hr-HR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vidokruga</a:t>
            </a:r>
          </a:p>
          <a:p>
            <a:pPr marL="342900" indent="-342900">
              <a:buFont typeface="Symbol" panose="05050102010706020507" pitchFamily="18" charset="2"/>
              <a:buChar char="-"/>
            </a:pPr>
            <a:r>
              <a:rPr lang="hr-HR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sociološki pogled na društvo</a:t>
            </a:r>
            <a:endParaRPr lang="hr-HR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760132" y="5111369"/>
            <a:ext cx="2808312" cy="1008112"/>
          </a:xfrm>
          <a:prstGeom prst="roundRect">
            <a:avLst/>
          </a:prstGeom>
          <a:solidFill>
            <a:srgbClr val="00206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rIns="36000" rtlCol="0" anchor="ctr"/>
          <a:lstStyle/>
          <a:p>
            <a:pPr algn="ctr"/>
            <a:r>
              <a:rPr lang="hr-HR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DRUŠTVO</a:t>
            </a:r>
          </a:p>
        </p:txBody>
      </p:sp>
      <p:sp>
        <p:nvSpPr>
          <p:cNvPr id="9" name="TextBox 8"/>
          <p:cNvSpPr txBox="1"/>
          <p:nvPr/>
        </p:nvSpPr>
        <p:spPr>
          <a:xfrm rot="487873">
            <a:off x="8005623" y="4443283"/>
            <a:ext cx="86754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1500" b="1" dirty="0" smtClean="0">
                <a:ln w="3810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</a:rPr>
              <a:t>?</a:t>
            </a:r>
            <a:endParaRPr lang="hr-HR" sz="11500" b="1" dirty="0">
              <a:ln w="38100">
                <a:solidFill>
                  <a:schemeClr val="tx1"/>
                </a:solidFill>
              </a:ln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179512" y="5386923"/>
            <a:ext cx="5148572" cy="1267884"/>
          </a:xfrm>
          <a:prstGeom prst="wedgeRoundRectCallout">
            <a:avLst>
              <a:gd name="adj1" fmla="val 4310"/>
              <a:gd name="adj2" fmla="val -3658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Symbol" panose="05050102010706020507" pitchFamily="18" charset="2"/>
              <a:buChar char="-"/>
            </a:pPr>
            <a:r>
              <a:rPr lang="hr-HR" sz="1600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pravilo odgovornog govora</a:t>
            </a:r>
          </a:p>
          <a:p>
            <a:pPr marL="342900" indent="-342900">
              <a:buFont typeface="Symbol" panose="05050102010706020507" pitchFamily="18" charset="2"/>
              <a:buChar char="-"/>
            </a:pPr>
            <a:r>
              <a:rPr lang="hr-HR" sz="1600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opseg polja</a:t>
            </a:r>
          </a:p>
          <a:p>
            <a:pPr marL="342900" indent="-342900">
              <a:buFont typeface="Symbol" panose="05050102010706020507" pitchFamily="18" charset="2"/>
              <a:buChar char="-"/>
            </a:pPr>
            <a:r>
              <a:rPr lang="hr-HR" sz="1600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način razumijevanja i objašnjenja događaja i okolnosti</a:t>
            </a:r>
          </a:p>
          <a:p>
            <a:pPr marL="342900" indent="-342900">
              <a:buFont typeface="Symbol" panose="05050102010706020507" pitchFamily="18" charset="2"/>
              <a:buChar char="-"/>
            </a:pPr>
            <a:r>
              <a:rPr lang="hr-HR" sz="1600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propitivanje „neupitnog” i „očitog”</a:t>
            </a:r>
            <a:endParaRPr lang="hr-HR" sz="1600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424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  <p:bldP spid="9" grpId="0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81380"/>
            <a:ext cx="9144000" cy="5095892"/>
          </a:xfrm>
        </p:spPr>
        <p:txBody>
          <a:bodyPr/>
          <a:lstStyle/>
          <a:p>
            <a:pPr>
              <a:defRPr/>
            </a:pPr>
            <a:r>
              <a:rPr lang="hr-HR" sz="3200" dirty="0" smtClean="0"/>
              <a:t>društvo: </a:t>
            </a:r>
          </a:p>
          <a:p>
            <a:pPr lvl="2" indent="-360000">
              <a:defRPr/>
            </a:pPr>
            <a:r>
              <a:rPr lang="hr-HR" sz="2400" dirty="0" smtClean="0"/>
              <a:t>kolektiv kojem pripadamo </a:t>
            </a:r>
            <a:r>
              <a:rPr lang="hr-HR" sz="2400" i="1" dirty="0" smtClean="0"/>
              <a:t>(razred, prijatelji…)</a:t>
            </a:r>
            <a:endParaRPr lang="hr-HR" sz="2400" dirty="0" smtClean="0"/>
          </a:p>
          <a:p>
            <a:pPr lvl="2" indent="-360000">
              <a:defRPr/>
            </a:pPr>
            <a:r>
              <a:rPr lang="hr-HR" sz="2400" dirty="0" smtClean="0"/>
              <a:t>odnosi sa drugim ljudima </a:t>
            </a:r>
            <a:r>
              <a:rPr lang="hr-HR" sz="2400" i="1" dirty="0" smtClean="0"/>
              <a:t>(društvenost)</a:t>
            </a:r>
          </a:p>
          <a:p>
            <a:pPr lvl="2" indent="-360000">
              <a:defRPr/>
            </a:pPr>
            <a:r>
              <a:rPr lang="hr-HR" sz="2400" dirty="0" smtClean="0"/>
              <a:t>udruge ili udruženja </a:t>
            </a:r>
            <a:r>
              <a:rPr lang="hr-HR" sz="2400" i="1" dirty="0" smtClean="0"/>
              <a:t>(Hrvatsko sociološko društvo…)</a:t>
            </a:r>
            <a:endParaRPr lang="hr-HR" sz="2400" dirty="0" smtClean="0"/>
          </a:p>
          <a:p>
            <a:pPr lvl="2" indent="-360000">
              <a:defRPr/>
            </a:pPr>
            <a:r>
              <a:rPr lang="hr-HR" sz="2400" dirty="0" smtClean="0"/>
              <a:t>kolektivni život uopće </a:t>
            </a:r>
            <a:r>
              <a:rPr lang="hr-HR" sz="2400" i="1" dirty="0" smtClean="0"/>
              <a:t>(različite kulture)</a:t>
            </a:r>
            <a:endParaRPr lang="hr-HR" sz="2400" dirty="0" smtClean="0"/>
          </a:p>
          <a:p>
            <a:pPr>
              <a:spcBef>
                <a:spcPts val="3000"/>
              </a:spcBef>
              <a:defRPr/>
            </a:pPr>
            <a:r>
              <a:rPr lang="hr-HR" sz="3200" b="1" dirty="0" smtClean="0">
                <a:solidFill>
                  <a:srgbClr val="FFC000"/>
                </a:solidFill>
              </a:rPr>
              <a:t>DRUŠTVO</a:t>
            </a:r>
            <a:r>
              <a:rPr lang="hr-HR" sz="3200" dirty="0" smtClean="0"/>
              <a:t> </a:t>
            </a:r>
            <a:r>
              <a:rPr lang="hr-HR" dirty="0" smtClean="0"/>
              <a:t>– relativno </a:t>
            </a:r>
            <a:r>
              <a:rPr lang="hr-HR" dirty="0" smtClean="0">
                <a:solidFill>
                  <a:srgbClr val="FFC000"/>
                </a:solidFill>
              </a:rPr>
              <a:t>samostalna</a:t>
            </a:r>
            <a:r>
              <a:rPr lang="hr-HR" dirty="0" smtClean="0"/>
              <a:t>, </a:t>
            </a:r>
            <a:r>
              <a:rPr lang="hr-HR" dirty="0" smtClean="0">
                <a:solidFill>
                  <a:srgbClr val="FFC000"/>
                </a:solidFill>
              </a:rPr>
              <a:t>samoobnavljajuća</a:t>
            </a:r>
            <a:r>
              <a:rPr lang="hr-HR" dirty="0" smtClean="0"/>
              <a:t> </a:t>
            </a:r>
            <a:r>
              <a:rPr lang="hr-HR" dirty="0" smtClean="0">
                <a:solidFill>
                  <a:srgbClr val="FFC000"/>
                </a:solidFill>
              </a:rPr>
              <a:t>skupina ljudi </a:t>
            </a:r>
            <a:r>
              <a:rPr lang="hr-HR" dirty="0" smtClean="0"/>
              <a:t>koji žive na određenom </a:t>
            </a:r>
            <a:r>
              <a:rPr lang="hr-HR" dirty="0" smtClean="0">
                <a:solidFill>
                  <a:srgbClr val="FFC000"/>
                </a:solidFill>
              </a:rPr>
              <a:t>području </a:t>
            </a:r>
            <a:r>
              <a:rPr lang="hr-HR" dirty="0" smtClean="0"/>
              <a:t>i sudjeluju u </a:t>
            </a:r>
            <a:r>
              <a:rPr lang="hr-HR" u="sng" dirty="0" smtClean="0">
                <a:solidFill>
                  <a:srgbClr val="FFC000"/>
                </a:solidFill>
              </a:rPr>
              <a:t>zajedničkoj kulturi</a:t>
            </a:r>
          </a:p>
          <a:p>
            <a:pPr>
              <a:spcBef>
                <a:spcPts val="2400"/>
              </a:spcBef>
              <a:defRPr/>
            </a:pP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SOCIOLOŠKO GLEDIŠTE NA DRUŠTVO</a:t>
            </a:r>
            <a:r>
              <a:rPr lang="hr-HR" sz="32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dirty="0" smtClean="0"/>
              <a:t>– </a:t>
            </a:r>
            <a:r>
              <a:rPr lang="hr-HR" sz="25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društvo nije stvar</a:t>
            </a:r>
            <a:r>
              <a:rPr lang="hr-HR" sz="2500" b="1" i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500" dirty="0" smtClean="0"/>
              <a:t>(nešto nepromjenjivo i čvrsto) već </a:t>
            </a:r>
            <a:r>
              <a:rPr lang="hr-HR" sz="25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stalan proces</a:t>
            </a:r>
            <a:r>
              <a:rPr lang="hr-HR" sz="2500" b="1" i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500" dirty="0" smtClean="0"/>
              <a:t>(stalno se mijenja)</a:t>
            </a:r>
          </a:p>
        </p:txBody>
      </p:sp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hr-HR" dirty="0" smtClean="0"/>
              <a:t>ŠTO JE DRUŠTVO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737022" y="613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11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765520"/>
              </p:ext>
            </p:extLst>
          </p:nvPr>
        </p:nvGraphicFramePr>
        <p:xfrm>
          <a:off x="214313" y="3357562"/>
          <a:ext cx="8572529" cy="3249908"/>
        </p:xfrm>
        <a:graphic>
          <a:graphicData uri="http://schemas.openxmlformats.org/drawingml/2006/table">
            <a:tbl>
              <a:tblPr/>
              <a:tblGrid>
                <a:gridCol w="2648434"/>
                <a:gridCol w="2852261"/>
                <a:gridCol w="3071834"/>
              </a:tblGrid>
              <a:tr h="455794">
                <a:tc>
                  <a:txBody>
                    <a:bodyPr/>
                    <a:lstStyle/>
                    <a:p>
                      <a:pPr fontAlgn="base"/>
                      <a:endParaRPr lang="hr-HR" b="0" i="0" u="none" strike="noStrike" dirty="0">
                        <a:solidFill>
                          <a:srgbClr val="000000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6675" marR="66675" marT="66675" marB="66675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400" b="1" i="0" u="none" strike="noStrike" dirty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itchFamily="34" charset="0"/>
                          <a:cs typeface="Calibri" pitchFamily="34" charset="0"/>
                        </a:rPr>
                        <a:t>GEMEINSCHAFT</a:t>
                      </a:r>
                      <a:endParaRPr lang="hr-HR" b="1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6675" marR="66675" marT="66675" marB="6667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400" b="1" i="0" u="none" strike="noStrike" dirty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itchFamily="34" charset="0"/>
                          <a:cs typeface="Calibri" pitchFamily="34" charset="0"/>
                        </a:rPr>
                        <a:t>GESELLSCHAFT</a:t>
                      </a:r>
                      <a:endParaRPr lang="hr-HR" b="1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6675" marR="66675" marT="66675" marB="66675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</a:tr>
              <a:tr h="83009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000" b="1" i="0" u="none" strike="noStrike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itchFamily="34" charset="0"/>
                          <a:cs typeface="Calibri" pitchFamily="34" charset="0"/>
                        </a:rPr>
                        <a:t>VEZE MEĐU </a:t>
                      </a:r>
                      <a:endParaRPr lang="hr-HR" sz="2000" b="1" i="0" u="none" strike="noStrike" dirty="0" smtClean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  <a:cs typeface="Calibri" pitchFamily="34" charset="0"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000" b="1" i="0" u="none" strike="noStrike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itchFamily="34" charset="0"/>
                          <a:cs typeface="Calibri" pitchFamily="34" charset="0"/>
                        </a:rPr>
                        <a:t>POJEDINCIMA</a:t>
                      </a:r>
                      <a:endParaRPr lang="vi-VN" sz="2000" b="1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6675" marR="66675" marT="66675" marB="66675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400" b="1" i="0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JAKE</a:t>
                      </a:r>
                      <a:r>
                        <a:rPr lang="hr-HR" b="1" i="0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 </a:t>
                      </a:r>
                      <a:endParaRPr lang="hr-HR" b="1" dirty="0">
                        <a:latin typeface="Calibri" pitchFamily="34" charset="0"/>
                        <a:cs typeface="Calibri" pitchFamily="34" charset="0"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1600" b="0" i="1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(obitelj i prijatelji)</a:t>
                      </a:r>
                      <a:endParaRPr lang="hr-HR" sz="1600" i="1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6675" marR="66675" marT="66675" marB="6667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400" b="1" i="0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SLABE</a:t>
                      </a:r>
                      <a:r>
                        <a:rPr lang="hr-HR" b="1" i="0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 </a:t>
                      </a:r>
                      <a:endParaRPr lang="hr-HR" b="1" dirty="0">
                        <a:latin typeface="Calibri" pitchFamily="34" charset="0"/>
                        <a:cs typeface="Calibri" pitchFamily="34" charset="0"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1600" b="0" i="1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(kolege, profesionalci)</a:t>
                      </a:r>
                      <a:endParaRPr lang="hr-HR" sz="1600" i="1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6675" marR="66675" marT="66675" marB="66675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933918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000" b="1" i="0" u="none" strike="noStrike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itchFamily="34" charset="0"/>
                          <a:cs typeface="Calibri" pitchFamily="34" charset="0"/>
                        </a:rPr>
                        <a:t>STUPANJ </a:t>
                      </a: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000" b="1" i="0" u="none" strike="noStrike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itchFamily="34" charset="0"/>
                          <a:cs typeface="Calibri" pitchFamily="34" charset="0"/>
                        </a:rPr>
                        <a:t>SOLIDARNOSTI</a:t>
                      </a:r>
                      <a:endParaRPr lang="hr-HR" sz="2000" b="1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6675" marR="66675" marT="66675" marB="66675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400" b="1" i="0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VISOK</a:t>
                      </a:r>
                      <a:r>
                        <a:rPr lang="hr-HR" b="1" i="0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 </a:t>
                      </a:r>
                      <a:endParaRPr lang="hr-HR" b="1" dirty="0">
                        <a:latin typeface="Calibri" pitchFamily="34" charset="0"/>
                        <a:cs typeface="Calibri" pitchFamily="34" charset="0"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1600" b="0" i="1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(tradicija, vjerovanja i odnosi)</a:t>
                      </a:r>
                      <a:endParaRPr lang="hr-HR" sz="1600" i="1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6675" marR="66675" marT="66675" marB="6667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400" b="1" i="0" u="none" strike="noStrike" dirty="0" smtClean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NIZAK</a:t>
                      </a:r>
                      <a:endParaRPr lang="hr-HR" b="1" dirty="0">
                        <a:latin typeface="Calibri" pitchFamily="34" charset="0"/>
                        <a:cs typeface="Calibri" pitchFamily="34" charset="0"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1600" b="0" i="1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(osobni interesi)</a:t>
                      </a:r>
                      <a:endParaRPr lang="hr-HR" sz="1600" i="1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6675" marR="66675" marT="66675" marB="66675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88524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000" b="1" i="0" u="none" strike="noStrike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itchFamily="34" charset="0"/>
                          <a:cs typeface="Calibri" pitchFamily="34" charset="0"/>
                        </a:rPr>
                        <a:t>OBLIK ZAJEDNICE</a:t>
                      </a:r>
                      <a:endParaRPr lang="hr-HR" sz="2000" b="1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6675" marR="66675" marT="66675" marB="66675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000" b="1" i="0" u="none" strike="noStrike" dirty="0">
                          <a:solidFill>
                            <a:srgbClr val="FF0000"/>
                          </a:solidFill>
                          <a:latin typeface="Calibri" pitchFamily="34" charset="0"/>
                          <a:cs typeface="Calibri" pitchFamily="34" charset="0"/>
                        </a:rPr>
                        <a:t>ORGANSKA</a:t>
                      </a:r>
                      <a:r>
                        <a:rPr lang="hr-HR" sz="2000" b="1" i="0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 </a:t>
                      </a:r>
                      <a:r>
                        <a:rPr lang="hr-HR" sz="2000" b="1" i="0" u="none" strike="noStrike" dirty="0" smtClean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CJELINA</a:t>
                      </a: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1800" b="0" i="0" u="none" strike="noStrike" dirty="0" smtClean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ljudi se osjećaju „kod kuće” – međusobno slični</a:t>
                      </a:r>
                    </a:p>
                  </a:txBody>
                  <a:tcPr marL="66675" marR="66675" marT="66675" marB="6667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000" b="1" i="0" u="none" strike="noStrike" dirty="0">
                          <a:solidFill>
                            <a:srgbClr val="FF0000"/>
                          </a:solidFill>
                          <a:latin typeface="Calibri" pitchFamily="34" charset="0"/>
                          <a:cs typeface="Calibri" pitchFamily="34" charset="0"/>
                        </a:rPr>
                        <a:t>MEHANIČKA</a:t>
                      </a:r>
                      <a:r>
                        <a:rPr lang="hr-HR" sz="2000" b="1" i="0" u="none" strike="noStrike" dirty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 </a:t>
                      </a:r>
                      <a:r>
                        <a:rPr lang="hr-HR" sz="2000" b="1" i="0" u="none" strike="noStrike" dirty="0" smtClean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CJELINA</a:t>
                      </a: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1800" b="0" i="0" u="none" strike="noStrike" dirty="0" smtClean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međusobno ravnodušni dijelovi – ljudi otuđeni jedni</a:t>
                      </a:r>
                      <a:r>
                        <a:rPr lang="hr-HR" sz="1800" b="0" i="0" u="none" strike="noStrike" baseline="0" dirty="0" smtClean="0">
                          <a:solidFill>
                            <a:srgbClr val="000000"/>
                          </a:solidFill>
                          <a:latin typeface="Calibri" pitchFamily="34" charset="0"/>
                          <a:cs typeface="Calibri" pitchFamily="34" charset="0"/>
                        </a:rPr>
                        <a:t> od drugih</a:t>
                      </a:r>
                      <a:endParaRPr lang="hr-HR" sz="1800" b="0" i="0" u="none" strike="noStrike" dirty="0" smtClean="0">
                        <a:solidFill>
                          <a:srgbClr val="000000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66675" marR="66675" marT="66675" marB="66675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  <p:sp>
        <p:nvSpPr>
          <p:cNvPr id="17428" name="Rectangle 1"/>
          <p:cNvSpPr>
            <a:spLocks noChangeArrowheads="1"/>
          </p:cNvSpPr>
          <p:nvPr/>
        </p:nvSpPr>
        <p:spPr bwMode="auto">
          <a:xfrm>
            <a:off x="0" y="0"/>
            <a:ext cx="184731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sr-Latn-CS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lang="sr-Latn-CS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</a:br>
            <a:endParaRPr lang="sr-Latn-CS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eaLnBrk="0" hangingPunct="0"/>
            <a:r>
              <a:rPr lang="sr-Latn-CS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/>
            </a:r>
            <a:br>
              <a:rPr lang="sr-Latn-CS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</a:br>
            <a:endParaRPr lang="sr-Latn-C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2"/>
          </p:nvPr>
        </p:nvSpPr>
        <p:spPr>
          <a:xfrm>
            <a:off x="0" y="1643050"/>
            <a:ext cx="9144000" cy="1500188"/>
          </a:xfrm>
        </p:spPr>
        <p:txBody>
          <a:bodyPr/>
          <a:lstStyle/>
          <a:p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oblika ljudskog okupljanja/udruživanja: </a:t>
            </a:r>
            <a:r>
              <a:rPr lang="hr-HR" sz="2400" i="1" dirty="0" smtClean="0"/>
              <a:t>(F. T</a:t>
            </a:r>
            <a:r>
              <a:rPr lang="az-Cyrl-AZ" sz="2400" i="1" dirty="0" smtClean="0"/>
              <a:t>ӧ</a:t>
            </a:r>
            <a:r>
              <a:rPr lang="hr-HR" sz="2400" i="1" dirty="0" smtClean="0"/>
              <a:t>nnies)</a:t>
            </a:r>
          </a:p>
          <a:p>
            <a:pPr marL="1143000" lvl="2" indent="-457200" eaLnBrk="1" hangingPunct="1">
              <a:buFont typeface="Tw Cen MT" pitchFamily="34" charset="-18"/>
              <a:buAutoNum type="arabicPeriod"/>
            </a:pPr>
            <a:r>
              <a:rPr lang="hr-HR" sz="2700" dirty="0" smtClean="0"/>
              <a:t>u svrhu racionalnog postizanja cilja </a:t>
            </a:r>
            <a:r>
              <a:rPr lang="hr-HR" sz="2700" i="1" dirty="0" smtClean="0"/>
              <a:t>(osobni interes)</a:t>
            </a:r>
          </a:p>
          <a:p>
            <a:pPr marL="1143000" lvl="2" indent="-457200" eaLnBrk="1" hangingPunct="1">
              <a:buFont typeface="Tw Cen MT" pitchFamily="34" charset="-18"/>
              <a:buAutoNum type="arabicPeriod"/>
            </a:pPr>
            <a:r>
              <a:rPr lang="hr-HR" sz="2700" dirty="0" smtClean="0"/>
              <a:t>na temelju temperamenta i osobina pojedinca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28596" y="-17"/>
            <a:ext cx="8229600" cy="928687"/>
          </a:xfrm>
        </p:spPr>
        <p:txBody>
          <a:bodyPr>
            <a:normAutofit fontScale="90000"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1200"/>
              </a:spcAft>
              <a:defRPr/>
            </a:pPr>
            <a:r>
              <a:rPr lang="hr-HR" sz="4900" b="1" dirty="0" smtClean="0"/>
              <a:t>GEMEINSCHAFT / GESELLSCHAFT</a:t>
            </a:r>
            <a:br>
              <a:rPr lang="hr-HR" sz="4900" b="1" dirty="0" smtClean="0"/>
            </a:br>
            <a:r>
              <a:rPr lang="hr-HR" sz="4900" b="1" dirty="0" smtClean="0"/>
              <a:t>      </a:t>
            </a:r>
            <a:r>
              <a:rPr lang="hr-HR" sz="4900" b="0" dirty="0" smtClean="0">
                <a:solidFill>
                  <a:schemeClr val="tx1"/>
                </a:solidFill>
              </a:rPr>
              <a:t>(zajednica)		      (društvo)</a:t>
            </a:r>
            <a:endParaRPr lang="hr-HR" sz="3100" b="0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37022" y="613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12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796136" y="3933056"/>
            <a:ext cx="2940886" cy="2664296"/>
            <a:chOff x="5796136" y="3933056"/>
            <a:chExt cx="2940886" cy="2664296"/>
          </a:xfrm>
        </p:grpSpPr>
        <p:sp>
          <p:nvSpPr>
            <p:cNvPr id="2" name="Rectangle 1"/>
            <p:cNvSpPr/>
            <p:nvPr/>
          </p:nvSpPr>
          <p:spPr>
            <a:xfrm>
              <a:off x="5796136" y="3933056"/>
              <a:ext cx="2808312" cy="7200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hr-H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5796136" y="4869160"/>
              <a:ext cx="2808312" cy="7200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hr-H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796136" y="5733256"/>
              <a:ext cx="2940886" cy="86409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hr-H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 rot="20500021">
            <a:off x="2499602" y="3449797"/>
            <a:ext cx="1426291" cy="330844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1600" b="1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SELO, OBITELJ</a:t>
            </a:r>
          </a:p>
        </p:txBody>
      </p:sp>
      <p:sp>
        <p:nvSpPr>
          <p:cNvPr id="12" name="Rectangle 11"/>
          <p:cNvSpPr/>
          <p:nvPr/>
        </p:nvSpPr>
        <p:spPr>
          <a:xfrm rot="20500021">
            <a:off x="5522844" y="3284876"/>
            <a:ext cx="1469510" cy="330844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1600" b="1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GRAD, TVRTKA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5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107504" y="928670"/>
            <a:ext cx="8928992" cy="5572142"/>
          </a:xfrm>
        </p:spPr>
        <p:txBody>
          <a:bodyPr/>
          <a:lstStyle/>
          <a:p>
            <a:pPr>
              <a:defRPr/>
            </a:pPr>
            <a:r>
              <a:rPr lang="hr-HR" sz="2700" dirty="0"/>
              <a:t>r</a:t>
            </a:r>
            <a:r>
              <a:rPr lang="hr-HR" sz="2700" dirty="0" smtClean="0"/>
              <a:t>azlika nije u tome </a:t>
            </a:r>
            <a:r>
              <a:rPr lang="hr-HR" sz="27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ŠTO</a:t>
            </a:r>
            <a:r>
              <a:rPr lang="hr-HR" sz="2700" b="1" dirty="0" smtClean="0"/>
              <a:t> </a:t>
            </a:r>
            <a:r>
              <a:rPr lang="hr-HR" sz="2700" dirty="0" smtClean="0"/>
              <a:t>se proučava već </a:t>
            </a:r>
            <a:r>
              <a:rPr lang="hr-HR" sz="27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KAKO</a:t>
            </a:r>
          </a:p>
          <a:p>
            <a:pPr>
              <a:defRPr/>
            </a:pPr>
            <a:r>
              <a:rPr lang="hr-HR" sz="2000" dirty="0"/>
              <a:t>s</a:t>
            </a:r>
            <a:r>
              <a:rPr lang="hr-HR" sz="2000" dirty="0" smtClean="0"/>
              <a:t>ve znanosti koriste ista pravila (metode) prilikom proučavanja (prikupljanje i analiza podataka...) ali </a:t>
            </a:r>
            <a:r>
              <a:rPr lang="hr-HR" sz="2000" b="1" dirty="0" smtClean="0">
                <a:solidFill>
                  <a:srgbClr val="FFC000"/>
                </a:solidFill>
              </a:rPr>
              <a:t>razlikuju se u vrsti pitanja koja ih zanimaju</a:t>
            </a:r>
          </a:p>
          <a:p>
            <a:pPr marL="319088" lvl="1" indent="-319088" ea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 2" pitchFamily="18" charset="2"/>
              <a:buNone/>
              <a:defRPr/>
            </a:pPr>
            <a:endParaRPr lang="hr-HR" sz="2000" dirty="0" smtClean="0"/>
          </a:p>
          <a:p>
            <a:pPr>
              <a:buFont typeface="Wingdings" pitchFamily="2" charset="2"/>
              <a:buNone/>
              <a:defRPr/>
            </a:pPr>
            <a:r>
              <a:rPr lang="hr-HR" dirty="0" smtClean="0"/>
              <a:t>OSTALE DRUŠTVENE ZNANOSTI:</a:t>
            </a:r>
          </a:p>
          <a:p>
            <a:pPr marL="684000" lvl="1" indent="-360000" eaLnBrk="1" hangingPunct="1">
              <a:lnSpc>
                <a:spcPct val="150000"/>
              </a:lnSpc>
              <a:spcBef>
                <a:spcPts val="1200"/>
              </a:spcBef>
              <a:buSzPct val="100000"/>
              <a:buFont typeface="Tw Cen MT" pitchFamily="34" charset="-18"/>
              <a:buAutoNum type="arabicPeriod"/>
              <a:defRPr/>
            </a:pPr>
            <a:r>
              <a:rPr lang="hr-HR" dirty="0" smtClean="0"/>
              <a:t>Povijest</a:t>
            </a:r>
          </a:p>
          <a:p>
            <a:pPr marL="684000" lvl="1" indent="-360000" eaLnBrk="1" hangingPunct="1">
              <a:spcBef>
                <a:spcPts val="1200"/>
              </a:spcBef>
              <a:buSzPct val="100000"/>
              <a:buFont typeface="Tw Cen MT" pitchFamily="34" charset="-18"/>
              <a:buAutoNum type="arabicPeriod"/>
              <a:defRPr/>
            </a:pPr>
            <a:r>
              <a:rPr lang="hr-HR" dirty="0" smtClean="0"/>
              <a:t>Ekonomija</a:t>
            </a:r>
          </a:p>
          <a:p>
            <a:pPr marL="684000" lvl="1" indent="-360000" eaLnBrk="1" hangingPunct="1">
              <a:spcBef>
                <a:spcPts val="1200"/>
              </a:spcBef>
              <a:buSzPct val="100000"/>
              <a:buFont typeface="Tw Cen MT" pitchFamily="34" charset="-18"/>
              <a:buAutoNum type="arabicPeriod"/>
              <a:defRPr/>
            </a:pPr>
            <a:r>
              <a:rPr lang="hr-HR" dirty="0" smtClean="0"/>
              <a:t>Političke znanosti</a:t>
            </a:r>
          </a:p>
          <a:p>
            <a:pPr marL="684000" lvl="1" indent="-360000" eaLnBrk="1" hangingPunct="1">
              <a:lnSpc>
                <a:spcPct val="150000"/>
              </a:lnSpc>
              <a:spcBef>
                <a:spcPts val="1200"/>
              </a:spcBef>
              <a:buSzPct val="100000"/>
              <a:buFont typeface="Tw Cen MT" pitchFamily="34" charset="-18"/>
              <a:buAutoNum type="arabicPeriod"/>
              <a:defRPr/>
            </a:pPr>
            <a:r>
              <a:rPr lang="hr-HR" dirty="0" smtClean="0"/>
              <a:t>Psihologija</a:t>
            </a:r>
          </a:p>
          <a:p>
            <a:pPr marL="684000" lvl="1" indent="-360000" eaLnBrk="1" hangingPunct="1">
              <a:lnSpc>
                <a:spcPct val="150000"/>
              </a:lnSpc>
              <a:spcBef>
                <a:spcPts val="1800"/>
              </a:spcBef>
              <a:buSzPct val="100000"/>
              <a:buFont typeface="Tw Cen MT" pitchFamily="34" charset="-18"/>
              <a:buAutoNum type="arabicPeriod"/>
              <a:defRPr/>
            </a:pPr>
            <a:r>
              <a:rPr lang="hr-HR" dirty="0" smtClean="0"/>
              <a:t>Antropologija (etnologija)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71414"/>
            <a:ext cx="8388350" cy="571504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l-PL" dirty="0" smtClean="0"/>
              <a:t>SOCIOLOGIJA I DRUGE DR. ZNANOSTI</a:t>
            </a:r>
            <a:endParaRPr lang="hr-HR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265464" y="3796073"/>
            <a:ext cx="6429388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vi-VN" sz="2200" dirty="0">
                <a:latin typeface="Calibri" pitchFamily="34" charset="0"/>
                <a:cs typeface="Calibri" pitchFamily="34" charset="0"/>
              </a:rPr>
              <a:t>ljudsko djelovanje povezano </a:t>
            </a:r>
            <a:r>
              <a:rPr lang="vi-VN" sz="2200" dirty="0" smtClean="0">
                <a:latin typeface="Calibri" pitchFamily="34" charset="0"/>
                <a:cs typeface="Calibri" pitchFamily="34" charset="0"/>
              </a:rPr>
              <a:t>s</a:t>
            </a:r>
            <a:r>
              <a:rPr lang="vi-VN" sz="2200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sz="2200" b="1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troškovima</a:t>
            </a:r>
            <a:r>
              <a:rPr lang="vi-VN" sz="2200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sz="2200" dirty="0">
                <a:latin typeface="Calibri" pitchFamily="34" charset="0"/>
                <a:cs typeface="Calibri" pitchFamily="34" charset="0"/>
              </a:rPr>
              <a:t>i</a:t>
            </a:r>
            <a:r>
              <a:rPr lang="vi-VN" sz="2200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sz="2200" b="1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dobiti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122720" y="4286256"/>
            <a:ext cx="5786478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vi-VN" sz="2200" dirty="0">
                <a:latin typeface="Calibri" pitchFamily="34" charset="0"/>
                <a:cs typeface="Calibri" pitchFamily="34" charset="0"/>
              </a:rPr>
              <a:t>ljudsko djelovanje povezano </a:t>
            </a:r>
            <a:r>
              <a:rPr lang="vi-VN" sz="2200" dirty="0" smtClean="0">
                <a:latin typeface="Calibri" pitchFamily="34" charset="0"/>
                <a:cs typeface="Calibri" pitchFamily="34" charset="0"/>
              </a:rPr>
              <a:t>s </a:t>
            </a:r>
            <a:r>
              <a:rPr lang="vi-VN" sz="2200" b="1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moći</a:t>
            </a:r>
            <a:r>
              <a:rPr lang="vi-VN" sz="2200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sz="2200" dirty="0">
                <a:latin typeface="Calibri" pitchFamily="34" charset="0"/>
                <a:cs typeface="Calibri" pitchFamily="34" charset="0"/>
              </a:rPr>
              <a:t>i </a:t>
            </a:r>
            <a:r>
              <a:rPr lang="vi-VN" sz="2200" b="1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utjecajem</a:t>
            </a:r>
            <a:endParaRPr lang="hr-HR" sz="2200" b="1" dirty="0">
              <a:solidFill>
                <a:srgbClr val="FFC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301944" y="4917104"/>
            <a:ext cx="6643734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vi-VN" sz="2200" b="1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unutarnja stanja pojedinca</a:t>
            </a:r>
            <a:r>
              <a:rPr lang="vi-VN" sz="2200" b="1" dirty="0">
                <a:latin typeface="Calibri" pitchFamily="34" charset="0"/>
                <a:cs typeface="Calibri" pitchFamily="34" charset="0"/>
              </a:rPr>
              <a:t> </a:t>
            </a:r>
            <a:r>
              <a:rPr lang="vi-VN" sz="2200" dirty="0">
                <a:latin typeface="Calibri" pitchFamily="34" charset="0"/>
                <a:cs typeface="Calibri" pitchFamily="34" charset="0"/>
              </a:rPr>
              <a:t>i njegove</a:t>
            </a:r>
            <a:r>
              <a:rPr lang="vi-VN" sz="2200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sz="2200" b="1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ličnosti</a:t>
            </a:r>
            <a:r>
              <a:rPr lang="vi-VN" sz="2200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, </a:t>
            </a:r>
            <a:r>
              <a:rPr lang="vi-VN" sz="2200" b="1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fiziologiju mozga, mišljenje, učenje, motivaciju, </a:t>
            </a:r>
            <a:r>
              <a:rPr lang="vi-VN" sz="2200" b="1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osjećaje…</a:t>
            </a:r>
            <a:endParaRPr lang="hr-HR" sz="2200" b="1" dirty="0">
              <a:solidFill>
                <a:srgbClr val="FFC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979712" y="3214686"/>
            <a:ext cx="6929486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vi-VN" sz="2200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sz="2200" dirty="0">
                <a:latin typeface="Calibri" pitchFamily="34" charset="0"/>
                <a:cs typeface="Calibri" pitchFamily="34" charset="0"/>
              </a:rPr>
              <a:t>proučava</a:t>
            </a:r>
            <a:r>
              <a:rPr lang="vi-VN" sz="2200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sz="22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prošle događaje </a:t>
            </a:r>
            <a:r>
              <a:rPr lang="vi-VN" sz="2200" dirty="0">
                <a:latin typeface="Calibri" pitchFamily="34" charset="0"/>
                <a:cs typeface="Calibri" pitchFamily="34" charset="0"/>
              </a:rPr>
              <a:t>kao rezultat društvenih procesa</a:t>
            </a:r>
            <a:endParaRPr lang="hr-HR" sz="22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158224" y="5720115"/>
            <a:ext cx="4643438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vi-VN" sz="2200" dirty="0">
                <a:latin typeface="Calibri" pitchFamily="34" charset="0"/>
                <a:cs typeface="Calibri" pitchFamily="34" charset="0"/>
              </a:rPr>
              <a:t>proučava jednostavna, </a:t>
            </a:r>
            <a:r>
              <a:rPr lang="hr-HR" sz="2200" dirty="0" smtClean="0">
                <a:latin typeface="Calibri" pitchFamily="34" charset="0"/>
                <a:cs typeface="Calibri" pitchFamily="34" charset="0"/>
              </a:rPr>
              <a:t>„</a:t>
            </a:r>
            <a:r>
              <a:rPr lang="vi-VN" sz="2200" dirty="0" smtClean="0">
                <a:latin typeface="Calibri" pitchFamily="34" charset="0"/>
                <a:cs typeface="Calibri" pitchFamily="34" charset="0"/>
              </a:rPr>
              <a:t>primitivna</a:t>
            </a:r>
            <a:r>
              <a:rPr lang="hr-HR" sz="2200" dirty="0" smtClean="0">
                <a:latin typeface="Calibri" pitchFamily="34" charset="0"/>
                <a:cs typeface="Calibri" pitchFamily="34" charset="0"/>
              </a:rPr>
              <a:t>” </a:t>
            </a:r>
            <a:r>
              <a:rPr lang="vi-VN" sz="2200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(</a:t>
            </a:r>
            <a:r>
              <a:rPr lang="vi-VN" sz="2200" b="1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predindustrijska</a:t>
            </a:r>
            <a:r>
              <a:rPr lang="vi-VN" sz="2200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) </a:t>
            </a:r>
            <a:r>
              <a:rPr lang="vi-VN" sz="2200" b="1" dirty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društva/kulture</a:t>
            </a:r>
            <a:endParaRPr lang="hr-HR" sz="2200" b="1" dirty="0">
              <a:solidFill>
                <a:srgbClr val="FFC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76576" y="6134"/>
            <a:ext cx="76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11 - 12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2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2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22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22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  <p:bldP spid="6" grpId="0" build="p"/>
      <p:bldP spid="7" grpId="0" build="p"/>
      <p:bldP spid="8" grpId="0" build="p"/>
      <p:bldP spid="9" grpId="0" build="p"/>
      <p:bldP spid="1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0" y="1142984"/>
            <a:ext cx="9143999" cy="5572141"/>
          </a:xfrm>
        </p:spPr>
        <p:txBody>
          <a:bodyPr/>
          <a:lstStyle/>
          <a:p>
            <a:pPr>
              <a:defRPr/>
            </a:pPr>
            <a:r>
              <a:rPr lang="hr-HR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SOCIOLOŠKA PERSPEKTIVA</a:t>
            </a:r>
            <a:r>
              <a:rPr lang="hr-HR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3200" dirty="0" smtClean="0"/>
              <a:t>– </a:t>
            </a:r>
            <a:r>
              <a:rPr lang="hr-HR" dirty="0" smtClean="0"/>
              <a:t>temelji se na ideji da </a:t>
            </a:r>
            <a:r>
              <a:rPr lang="hr-HR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pojedinca nije moguće odvojiti od društva </a:t>
            </a:r>
            <a:r>
              <a:rPr lang="hr-HR" dirty="0" smtClean="0"/>
              <a:t>u kojem živi </a:t>
            </a:r>
            <a:endParaRPr lang="hr-HR" sz="3000" dirty="0" smtClean="0"/>
          </a:p>
          <a:p>
            <a:pPr eaLnBrk="1" hangingPunct="1">
              <a:buSzPct val="90000"/>
              <a:buFont typeface="Wingdings" pitchFamily="2" charset="2"/>
              <a:buNone/>
              <a:defRPr/>
            </a:pPr>
            <a:endParaRPr lang="hr-HR" sz="3000" dirty="0" smtClean="0"/>
          </a:p>
          <a:p>
            <a:pPr eaLnBrk="1" hangingPunct="1">
              <a:buSzPct val="90000"/>
              <a:buFont typeface="Wingdings" pitchFamily="2" charset="2"/>
              <a:buNone/>
              <a:defRPr/>
            </a:pPr>
            <a:r>
              <a:rPr lang="hr-HR" sz="3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POSEBNOSTI SOCIOLOŠKOG IZUČAVANJA:</a:t>
            </a:r>
            <a:endParaRPr lang="hr-HR" sz="2400" b="1" i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900000" lvl="2" indent="-360000">
              <a:buSzPct val="90000"/>
              <a:defRPr/>
            </a:pPr>
            <a:r>
              <a:rPr lang="hr-HR" sz="2400" dirty="0" smtClean="0"/>
              <a:t>sociologija je usmjerena na proučavanje </a:t>
            </a:r>
            <a:r>
              <a:rPr lang="hr-HR" sz="28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cjelokupnog društvenog života </a:t>
            </a:r>
            <a:r>
              <a:rPr lang="hr-HR" sz="2000" i="1" dirty="0" smtClean="0"/>
              <a:t>(a ne samo ekonomije, politike, </a:t>
            </a:r>
            <a:r>
              <a:rPr lang="hr-HR" sz="2000" i="1" dirty="0" err="1" smtClean="0"/>
              <a:t>pojedinca..</a:t>
            </a:r>
            <a:r>
              <a:rPr lang="hr-HR" sz="2000" i="1" dirty="0" smtClean="0"/>
              <a:t>.)</a:t>
            </a:r>
            <a:endParaRPr lang="hr-HR" sz="2400" i="1" dirty="0" smtClean="0"/>
          </a:p>
          <a:p>
            <a:pPr marL="900000" lvl="2" indent="-360000">
              <a:buSzPct val="90000"/>
              <a:defRPr/>
            </a:pPr>
            <a:r>
              <a:rPr lang="hr-HR" sz="2400" dirty="0" smtClean="0"/>
              <a:t>naglašava </a:t>
            </a:r>
            <a:r>
              <a:rPr lang="hr-HR" sz="28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kontekst</a:t>
            </a:r>
            <a:r>
              <a:rPr lang="hr-HR" sz="2400" dirty="0" smtClean="0"/>
              <a:t> ljudskog djelovanja</a:t>
            </a:r>
          </a:p>
          <a:p>
            <a:pPr marL="900000" lvl="2" indent="-360000">
              <a:buSzPct val="90000"/>
              <a:defRPr/>
            </a:pPr>
            <a:r>
              <a:rPr lang="hr-HR" sz="2400" dirty="0" smtClean="0"/>
              <a:t>zanima je </a:t>
            </a:r>
            <a:r>
              <a:rPr lang="hr-HR" sz="28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kolektiv</a:t>
            </a:r>
            <a:r>
              <a:rPr lang="hr-HR" sz="2400" dirty="0" smtClean="0"/>
              <a:t> i </a:t>
            </a:r>
            <a:r>
              <a:rPr lang="hr-HR" sz="28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interakcije među pojedincima</a:t>
            </a:r>
            <a:r>
              <a:rPr lang="hr-HR" sz="2400" dirty="0" smtClean="0"/>
              <a:t>, a ne izolirani pojedinci</a:t>
            </a:r>
            <a:endParaRPr lang="hr-HR" sz="2700" dirty="0" smtClean="0"/>
          </a:p>
        </p:txBody>
      </p:sp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hr-HR" dirty="0" smtClean="0"/>
              <a:t>SOCIOLOŠKI POGLED NA DRUŠTVO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737022" y="613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13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-32" y="857232"/>
            <a:ext cx="9144032" cy="585789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hr-HR" dirty="0" smtClean="0"/>
              <a:t>SOCIOLOGIJA</a:t>
            </a:r>
          </a:p>
          <a:p>
            <a:pPr>
              <a:spcBef>
                <a:spcPts val="1800"/>
              </a:spcBef>
            </a:pPr>
            <a:r>
              <a:rPr lang="hr-HR" dirty="0" smtClean="0"/>
              <a:t>SOCIOLOŠKA IMAGINACIJA</a:t>
            </a:r>
          </a:p>
          <a:p>
            <a:pPr>
              <a:spcBef>
                <a:spcPts val="1800"/>
              </a:spcBef>
            </a:pPr>
            <a:r>
              <a:rPr lang="hr-HR" dirty="0" smtClean="0"/>
              <a:t>ZDRAVORAZUMSKI vs. SOCIOLOŠKI (znanstveni) NAČIN RAZMIŠLJANJA</a:t>
            </a:r>
          </a:p>
          <a:p>
            <a:pPr>
              <a:spcBef>
                <a:spcPts val="1800"/>
              </a:spcBef>
            </a:pPr>
            <a:r>
              <a:rPr lang="hr-HR" dirty="0" smtClean="0"/>
              <a:t>GEMEINSCHAFT / GESELLSCHAFT</a:t>
            </a:r>
          </a:p>
          <a:p>
            <a:pPr>
              <a:spcBef>
                <a:spcPts val="1800"/>
              </a:spcBef>
            </a:pPr>
            <a:r>
              <a:rPr lang="hr-HR" dirty="0" smtClean="0"/>
              <a:t>SOCIOLOGIJA I DRUGE DRUŠTVENE ZNANOSTI</a:t>
            </a:r>
          </a:p>
          <a:p>
            <a:pPr lvl="1">
              <a:spcBef>
                <a:spcPts val="600"/>
              </a:spcBef>
            </a:pPr>
            <a:r>
              <a:rPr lang="hr-HR" dirty="0" smtClean="0"/>
              <a:t>ekonomija, političke znanosti, povijest, antropologija i psihologija (socijalna psihologija)</a:t>
            </a:r>
          </a:p>
          <a:p>
            <a:pPr>
              <a:spcBef>
                <a:spcPts val="1800"/>
              </a:spcBef>
            </a:pPr>
            <a:r>
              <a:rPr lang="hr-HR" dirty="0" smtClean="0"/>
              <a:t>SOCIOLOŠKI POGLED NA DRUŠTVO</a:t>
            </a:r>
          </a:p>
        </p:txBody>
      </p:sp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428596" y="71414"/>
            <a:ext cx="8715404" cy="571504"/>
          </a:xfrm>
        </p:spPr>
        <p:txBody>
          <a:bodyPr/>
          <a:lstStyle/>
          <a:p>
            <a:pPr eaLnBrk="1" hangingPunct="1"/>
            <a:r>
              <a:rPr lang="hr-HR" dirty="0" smtClean="0"/>
              <a:t>PONAVLJANJE </a:t>
            </a:r>
            <a:r>
              <a:rPr lang="hr-HR" b="0" dirty="0" smtClean="0"/>
              <a:t>(ključni pojmovi)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6512" y="928670"/>
            <a:ext cx="5544616" cy="5643580"/>
          </a:xfrm>
        </p:spPr>
        <p:txBody>
          <a:bodyPr/>
          <a:lstStyle/>
          <a:p>
            <a:pPr>
              <a:defRPr/>
            </a:pPr>
            <a:r>
              <a:rPr lang="hr-HR" sz="2400" dirty="0"/>
              <a:t>d</a:t>
            </a:r>
            <a:r>
              <a:rPr lang="vi-VN" sz="2400" dirty="0" smtClean="0"/>
              <a:t>ruštvena stvarnost utje</a:t>
            </a:r>
            <a:r>
              <a:rPr lang="hr-HR" sz="2400" dirty="0" smtClean="0"/>
              <a:t>č</a:t>
            </a:r>
            <a:r>
              <a:rPr lang="vi-VN" sz="2400" dirty="0" smtClean="0"/>
              <a:t>e na pojedinca</a:t>
            </a:r>
            <a:endParaRPr lang="hr-HR" sz="2400" dirty="0" smtClean="0"/>
          </a:p>
          <a:p>
            <a:pPr eaLnBrk="1" hangingPunct="1">
              <a:buFont typeface="Wingdings" pitchFamily="2" charset="2"/>
              <a:buChar char="Ø"/>
              <a:defRPr/>
            </a:pPr>
            <a:endParaRPr lang="hr-HR" sz="2400" dirty="0" smtClean="0"/>
          </a:p>
          <a:p>
            <a:pPr>
              <a:defRPr/>
            </a:pP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DRUŠTVENE ČINJENICE </a:t>
            </a:r>
            <a:r>
              <a:rPr lang="hr-HR" sz="2400" dirty="0" smtClean="0"/>
              <a:t>– načini djelovanja, mišljenja i osjećanja, koje su izvanjske pojedincu i nameću mu se</a:t>
            </a:r>
            <a:endParaRPr lang="hr-HR" sz="2400" i="1" dirty="0" smtClean="0"/>
          </a:p>
          <a:p>
            <a:pPr>
              <a:defRPr/>
            </a:pPr>
            <a:endParaRPr lang="hr-HR" sz="2400" dirty="0" smtClean="0"/>
          </a:p>
          <a:p>
            <a:pPr>
              <a:defRPr/>
            </a:pPr>
            <a:r>
              <a:rPr lang="hr-HR" sz="2400" dirty="0" smtClean="0"/>
              <a:t>proučavao je </a:t>
            </a:r>
            <a:r>
              <a:rPr lang="hr-HR" sz="2400" b="1" dirty="0" smtClean="0">
                <a:solidFill>
                  <a:srgbClr val="FFC000"/>
                </a:solidFill>
              </a:rPr>
              <a:t>samoubojstva</a:t>
            </a:r>
            <a:r>
              <a:rPr lang="hr-HR" sz="2400" dirty="0" smtClean="0">
                <a:solidFill>
                  <a:srgbClr val="FFC000"/>
                </a:solidFill>
              </a:rPr>
              <a:t> </a:t>
            </a:r>
            <a:r>
              <a:rPr lang="hr-HR" sz="2400" dirty="0" smtClean="0"/>
              <a:t>– stopa samoubojstava se razlikuje od društva do društva</a:t>
            </a:r>
          </a:p>
        </p:txBody>
      </p:sp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hr-HR" dirty="0" smtClean="0"/>
              <a:t>INDIVIDUALNO I KOLEKTIVNO</a:t>
            </a:r>
          </a:p>
        </p:txBody>
      </p:sp>
      <p:pic>
        <p:nvPicPr>
          <p:cNvPr id="4" name="Picture 3" descr="durkheim5.jpg"/>
          <p:cNvPicPr>
            <a:picLocks noChangeAspect="1"/>
          </p:cNvPicPr>
          <p:nvPr/>
        </p:nvPicPr>
        <p:blipFill>
          <a:blip r:embed="rId2"/>
          <a:srcRect l="11008"/>
          <a:stretch>
            <a:fillRect/>
          </a:stretch>
        </p:blipFill>
        <p:spPr>
          <a:xfrm>
            <a:off x="5500694" y="927427"/>
            <a:ext cx="3500430" cy="50019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>
            <a:off x="8436379" y="6134"/>
            <a:ext cx="679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13/15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08304" y="5877272"/>
            <a:ext cx="16559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r-HR" i="1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Emile Durkheim</a:t>
            </a:r>
            <a:endParaRPr lang="hr-HR" sz="1400" dirty="0"/>
          </a:p>
        </p:txBody>
      </p:sp>
      <p:sp>
        <p:nvSpPr>
          <p:cNvPr id="2" name="Rectangle 1"/>
          <p:cNvSpPr/>
          <p:nvPr/>
        </p:nvSpPr>
        <p:spPr>
          <a:xfrm>
            <a:off x="385420" y="2032384"/>
            <a:ext cx="5075155" cy="1584176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r-HR" sz="28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3" y="810326"/>
            <a:ext cx="9142981" cy="5715018"/>
          </a:xfrm>
        </p:spPr>
        <p:txBody>
          <a:bodyPr/>
          <a:lstStyle/>
          <a:p>
            <a:pPr>
              <a:defRPr/>
            </a:pPr>
            <a:r>
              <a:rPr lang="vi-VN" dirty="0" smtClean="0"/>
              <a:t>SMOUBOJSTVO – </a:t>
            </a:r>
            <a:r>
              <a:rPr lang="vi-VN" b="1" dirty="0" smtClean="0">
                <a:solidFill>
                  <a:srgbClr val="FFC000"/>
                </a:solidFill>
              </a:rPr>
              <a:t>individualan</a:t>
            </a:r>
            <a:r>
              <a:rPr lang="vi-VN" dirty="0" smtClean="0">
                <a:solidFill>
                  <a:srgbClr val="FFC000"/>
                </a:solidFill>
              </a:rPr>
              <a:t> </a:t>
            </a:r>
            <a:r>
              <a:rPr lang="vi-VN" b="1" dirty="0" smtClean="0">
                <a:solidFill>
                  <a:srgbClr val="FFC000"/>
                </a:solidFill>
              </a:rPr>
              <a:t>čin</a:t>
            </a:r>
            <a:r>
              <a:rPr lang="vi-VN" dirty="0" smtClean="0"/>
              <a:t> koji je </a:t>
            </a:r>
            <a:r>
              <a:rPr lang="vi-VN" b="1" dirty="0" smtClean="0">
                <a:solidFill>
                  <a:srgbClr val="FFC000"/>
                </a:solidFill>
              </a:rPr>
              <a:t>društveno</a:t>
            </a:r>
            <a:r>
              <a:rPr lang="vi-VN" dirty="0" smtClean="0">
                <a:solidFill>
                  <a:srgbClr val="FFC000"/>
                </a:solidFill>
              </a:rPr>
              <a:t> </a:t>
            </a:r>
            <a:r>
              <a:rPr lang="vi-VN" b="1" dirty="0" smtClean="0">
                <a:solidFill>
                  <a:srgbClr val="FFC000"/>
                </a:solidFill>
              </a:rPr>
              <a:t>određen</a:t>
            </a:r>
            <a:endParaRPr lang="hr-HR" b="1" dirty="0" smtClean="0">
              <a:solidFill>
                <a:srgbClr val="FFC000"/>
              </a:solidFill>
            </a:endParaRPr>
          </a:p>
          <a:p>
            <a:pPr lvl="2">
              <a:buClr>
                <a:prstClr val="white"/>
              </a:buClr>
              <a:buNone/>
              <a:defRPr/>
            </a:pPr>
            <a:r>
              <a:rPr lang="hr-HR" sz="2000" i="1" dirty="0" smtClean="0">
                <a:solidFill>
                  <a:prstClr val="white"/>
                </a:solidFill>
              </a:rPr>
              <a:t>	</a:t>
            </a:r>
            <a:r>
              <a:rPr lang="vi-VN" sz="2000" i="1" dirty="0" smtClean="0">
                <a:solidFill>
                  <a:prstClr val="white"/>
                </a:solidFill>
              </a:rPr>
              <a:t>Durkheima </a:t>
            </a:r>
            <a:r>
              <a:rPr lang="vi-VN" sz="2000" i="1" dirty="0">
                <a:solidFill>
                  <a:prstClr val="white"/>
                </a:solidFill>
              </a:rPr>
              <a:t>ne zanimaju osobni razlozi i osobine ličnosti osoba koje su počinile samoubojstvo, već </a:t>
            </a:r>
            <a:r>
              <a:rPr lang="vi-VN" sz="2000" i="1" u="sng" dirty="0">
                <a:solidFill>
                  <a:prstClr val="white"/>
                </a:solidFill>
              </a:rPr>
              <a:t>karakteristike grupa kojima su pripadali pojedinci i način na koji te grupe stvaraju koheziju</a:t>
            </a:r>
            <a:r>
              <a:rPr lang="hr-HR" sz="2000" i="1" u="sng" dirty="0">
                <a:solidFill>
                  <a:prstClr val="white"/>
                </a:solidFill>
              </a:rPr>
              <a:t> (osjećaj povezanosti sa zajednicom)</a:t>
            </a:r>
            <a:r>
              <a:rPr lang="vi-VN" sz="2000" i="1" u="sng" dirty="0">
                <a:solidFill>
                  <a:prstClr val="white"/>
                </a:solidFill>
              </a:rPr>
              <a:t> i solidarnost među </a:t>
            </a:r>
            <a:r>
              <a:rPr lang="vi-VN" sz="2000" i="1" u="sng" dirty="0" smtClean="0">
                <a:solidFill>
                  <a:prstClr val="white"/>
                </a:solidFill>
              </a:rPr>
              <a:t>članovima</a:t>
            </a:r>
            <a:endParaRPr lang="hr-HR" b="1" dirty="0" smtClean="0">
              <a:solidFill>
                <a:srgbClr val="FFC000"/>
              </a:solidFill>
            </a:endParaRPr>
          </a:p>
          <a:p>
            <a:pPr>
              <a:spcBef>
                <a:spcPts val="1800"/>
              </a:spcBef>
              <a:defRPr/>
            </a:pPr>
            <a:r>
              <a:rPr lang="hr-HR" sz="2400" dirty="0" smtClean="0"/>
              <a:t>Durkheim je primijetio da se stopa samoubojstava </a:t>
            </a:r>
            <a:r>
              <a:rPr lang="hr-HR" sz="2400" dirty="0" smtClean="0">
                <a:solidFill>
                  <a:srgbClr val="FFC000"/>
                </a:solidFill>
              </a:rPr>
              <a:t>razlikuje od jedne do druge dr. grupe ili situacije u kojoj se pojedinac nalazi</a:t>
            </a:r>
            <a:endParaRPr lang="hr-HR" sz="2400" dirty="0">
              <a:solidFill>
                <a:srgbClr val="FFC000"/>
              </a:solidFill>
            </a:endParaRPr>
          </a:p>
          <a:p>
            <a:pPr marL="136525" indent="0">
              <a:spcBef>
                <a:spcPts val="1200"/>
              </a:spcBef>
              <a:buNone/>
              <a:defRPr/>
            </a:pPr>
            <a:r>
              <a:rPr lang="hr-HR" dirty="0" smtClean="0"/>
              <a:t>Čimbenici koji utječu na stopu samoubojstava:</a:t>
            </a:r>
          </a:p>
          <a:p>
            <a:pPr marL="936000" lvl="2" indent="-360000" eaLnBrk="1" hangingPunct="1">
              <a:spcBef>
                <a:spcPts val="800"/>
              </a:spcBef>
              <a:buFont typeface="+mj-lt"/>
              <a:buAutoNum type="arabicPeriod"/>
              <a:defRPr/>
            </a:pPr>
            <a:r>
              <a:rPr lang="pl-PL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religija</a:t>
            </a:r>
            <a:r>
              <a:rPr lang="pl-PL" dirty="0" smtClean="0"/>
              <a:t> – razlika između katolika i protestanata</a:t>
            </a:r>
          </a:p>
          <a:p>
            <a:pPr marL="936000" lvl="2" indent="-360000" eaLnBrk="1" hangingPunct="1">
              <a:spcBef>
                <a:spcPts val="800"/>
              </a:spcBef>
              <a:buFont typeface="+mj-lt"/>
              <a:buAutoNum type="arabicPeriod"/>
              <a:defRPr/>
            </a:pPr>
            <a:r>
              <a:rPr lang="pl-PL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obiteljski odnosi </a:t>
            </a:r>
            <a:r>
              <a:rPr lang="pl-PL" dirty="0" smtClean="0"/>
              <a:t>– samci, razvedeni, broj djece u obitelji</a:t>
            </a:r>
          </a:p>
          <a:p>
            <a:pPr marL="936000" lvl="2" indent="-360000" eaLnBrk="1" hangingPunct="1">
              <a:spcBef>
                <a:spcPts val="800"/>
              </a:spcBef>
              <a:buFont typeface="+mj-lt"/>
              <a:buAutoNum type="arabicPeriod"/>
              <a:defRPr/>
            </a:pPr>
            <a:r>
              <a:rPr lang="pl-PL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rat i mir </a:t>
            </a:r>
            <a:r>
              <a:rPr lang="pl-PL" dirty="0" smtClean="0"/>
              <a:t>– manja stopa za vrijeme rata</a:t>
            </a:r>
          </a:p>
          <a:p>
            <a:pPr marL="936000" lvl="2" indent="-360000" eaLnBrk="1" hangingPunct="1">
              <a:spcBef>
                <a:spcPts val="800"/>
              </a:spcBef>
              <a:buFont typeface="+mj-lt"/>
              <a:buAutoNum type="arabicPeriod"/>
              <a:defRPr/>
            </a:pPr>
            <a:r>
              <a:rPr lang="pl-PL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ekonomska kriza </a:t>
            </a:r>
            <a:r>
              <a:rPr lang="pl-PL" dirty="0" smtClean="0"/>
              <a:t>– posljedica nagle promjene ekonomskog stanja pojedinca</a:t>
            </a:r>
            <a:endParaRPr lang="hr-HR" dirty="0" smtClean="0"/>
          </a:p>
        </p:txBody>
      </p:sp>
      <p:sp>
        <p:nvSpPr>
          <p:cNvPr id="22530" name="Title 1"/>
          <p:cNvSpPr>
            <a:spLocks noGrp="1"/>
          </p:cNvSpPr>
          <p:nvPr>
            <p:ph type="title"/>
          </p:nvPr>
        </p:nvSpPr>
        <p:spPr>
          <a:xfrm>
            <a:off x="428659" y="71414"/>
            <a:ext cx="8429621" cy="571504"/>
          </a:xfrm>
        </p:spPr>
        <p:txBody>
          <a:bodyPr/>
          <a:lstStyle/>
          <a:p>
            <a:pPr eaLnBrk="1" hangingPunct="1"/>
            <a:r>
              <a:rPr lang="hr-HR" dirty="0" smtClean="0"/>
              <a:t>STUDIJA O SAMOUBOJSTVIMA </a:t>
            </a:r>
            <a:r>
              <a:rPr lang="hr-HR" sz="2400" b="0" i="1" dirty="0" smtClean="0">
                <a:solidFill>
                  <a:schemeClr val="tx1"/>
                </a:solidFill>
              </a:rPr>
              <a:t>(Emile Durkheim)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6392" y="-5898"/>
            <a:ext cx="76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14 - 16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36712"/>
            <a:ext cx="9144000" cy="5349760"/>
          </a:xfrm>
        </p:spPr>
        <p:txBody>
          <a:bodyPr/>
          <a:lstStyle/>
          <a:p>
            <a:pPr>
              <a:defRPr/>
            </a:pPr>
            <a:r>
              <a:rPr lang="hr-HR" sz="24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srednja-skola.github.io/sociologija</a:t>
            </a:r>
          </a:p>
          <a:p>
            <a:pPr>
              <a:defRPr/>
            </a:pPr>
            <a:r>
              <a:rPr lang="hr-HR" sz="24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domaće zadaće (oko 5 zadaća po polugodištu)</a:t>
            </a:r>
          </a:p>
          <a:p>
            <a:pPr>
              <a:defRPr/>
            </a:pPr>
            <a:r>
              <a:rPr lang="hr-HR" sz="24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 usmeno ispitivanje  i 1 kontrolni po polugodištu</a:t>
            </a:r>
          </a:p>
          <a:p>
            <a:pPr>
              <a:defRPr/>
            </a:pPr>
            <a:r>
              <a:rPr lang="hr-HR" sz="24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 grupni rad (istraživanje) u 1. polugodištu</a:t>
            </a:r>
          </a:p>
          <a:p>
            <a:pPr>
              <a:defRPr/>
            </a:pPr>
            <a:r>
              <a:rPr lang="hr-HR" sz="24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seminar u 2. polugodištu (pojedini učenici, ovisno o ocjeni)</a:t>
            </a:r>
          </a:p>
          <a:p>
            <a:pPr>
              <a:defRPr/>
            </a:pPr>
            <a:r>
              <a:rPr lang="hr-HR" sz="24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aktivnost na satu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-319088">
              <a:spcBef>
                <a:spcPts val="700"/>
              </a:spcBef>
              <a:defRPr/>
            </a:pPr>
            <a:r>
              <a:rPr lang="hr-HR" dirty="0" smtClean="0"/>
              <a:t>SOCIOLOGIJA</a:t>
            </a:r>
            <a:r>
              <a:rPr lang="hr-HR" dirty="0"/>
              <a:t> </a:t>
            </a:r>
            <a:r>
              <a:rPr lang="hr-HR" dirty="0" smtClean="0"/>
              <a:t>				  </a:t>
            </a:r>
            <a:r>
              <a:rPr lang="hr-HR" sz="2800" b="0" dirty="0" err="1" smtClean="0"/>
              <a:t>šk</a:t>
            </a:r>
            <a:r>
              <a:rPr lang="hr-HR" sz="2800" b="0" dirty="0" smtClean="0"/>
              <a:t>. god. 2019./20.</a:t>
            </a:r>
            <a:endParaRPr lang="hr-HR" b="0" dirty="0">
              <a:solidFill>
                <a:schemeClr val="tx1"/>
              </a:solidFill>
            </a:endParaRPr>
          </a:p>
        </p:txBody>
      </p:sp>
      <p:grpSp>
        <p:nvGrpSpPr>
          <p:cNvPr id="7" name="zadaca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hr-H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19" r="16283"/>
            <a:stretch/>
          </p:blipFill>
          <p:spPr>
            <a:xfrm>
              <a:off x="390465" y="714436"/>
              <a:ext cx="8292077" cy="5738900"/>
            </a:xfrm>
            <a:prstGeom prst="rect">
              <a:avLst/>
            </a:prstGeom>
          </p:spPr>
        </p:pic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247" y="1147496"/>
            <a:ext cx="2506630" cy="515251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247" y="1147496"/>
            <a:ext cx="2506630" cy="515251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2" name="Rectangle 21"/>
          <p:cNvSpPr/>
          <p:nvPr/>
        </p:nvSpPr>
        <p:spPr>
          <a:xfrm>
            <a:off x="4900492" y="1147496"/>
            <a:ext cx="288032" cy="314537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r-HR" sz="28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1" name="prezentacije"/>
          <p:cNvGrpSpPr/>
          <p:nvPr/>
        </p:nvGrpSpPr>
        <p:grpSpPr>
          <a:xfrm>
            <a:off x="0" y="-1"/>
            <a:ext cx="9144000" cy="6858000"/>
            <a:chOff x="0" y="-1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-1"/>
              <a:ext cx="9144000" cy="685800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hr-H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94" r="17844" b="7832"/>
            <a:stretch/>
          </p:blipFill>
          <p:spPr>
            <a:xfrm>
              <a:off x="390466" y="716347"/>
              <a:ext cx="8292076" cy="5736990"/>
            </a:xfrm>
            <a:prstGeom prst="rect">
              <a:avLst/>
            </a:prstGeom>
          </p:spPr>
        </p:pic>
      </p:grpSp>
      <p:grpSp>
        <p:nvGrpSpPr>
          <p:cNvPr id="14" name="dodatni_materijal"/>
          <p:cNvGrpSpPr/>
          <p:nvPr/>
        </p:nvGrpSpPr>
        <p:grpSpPr>
          <a:xfrm>
            <a:off x="0" y="-1"/>
            <a:ext cx="9144000" cy="6858000"/>
            <a:chOff x="0" y="-1"/>
            <a:chExt cx="9144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-1"/>
              <a:ext cx="9144000" cy="685800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hr-H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31" r="17647" b="7095"/>
            <a:stretch/>
          </p:blipFill>
          <p:spPr>
            <a:xfrm>
              <a:off x="390467" y="692696"/>
              <a:ext cx="8292076" cy="5760640"/>
            </a:xfrm>
            <a:prstGeom prst="rect">
              <a:avLst/>
            </a:prstGeom>
          </p:spPr>
        </p:pic>
      </p:grpSp>
      <p:grpSp>
        <p:nvGrpSpPr>
          <p:cNvPr id="17" name="stare_zadace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hr-H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29" r="13076"/>
            <a:stretch/>
          </p:blipFill>
          <p:spPr>
            <a:xfrm>
              <a:off x="390466" y="714436"/>
              <a:ext cx="8292075" cy="5806860"/>
            </a:xfrm>
            <a:prstGeom prst="rect">
              <a:avLst/>
            </a:prstGeom>
          </p:spPr>
        </p:pic>
      </p:grpSp>
      <p:grpSp>
        <p:nvGrpSpPr>
          <p:cNvPr id="21" name="pitaj_profesora"/>
          <p:cNvGrpSpPr/>
          <p:nvPr/>
        </p:nvGrpSpPr>
        <p:grpSpPr>
          <a:xfrm>
            <a:off x="-35496" y="-1"/>
            <a:ext cx="9144000" cy="6858000"/>
            <a:chOff x="-80157" y="-1"/>
            <a:chExt cx="9144000" cy="6858000"/>
          </a:xfrm>
        </p:grpSpPr>
        <p:sp>
          <p:nvSpPr>
            <p:cNvPr id="18" name="Rectangle 17"/>
            <p:cNvSpPr/>
            <p:nvPr/>
          </p:nvSpPr>
          <p:spPr>
            <a:xfrm>
              <a:off x="-80157" y="-1"/>
              <a:ext cx="9144000" cy="685800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hr-H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07" t="1" r="13316" b="35955"/>
            <a:stretch/>
          </p:blipFill>
          <p:spPr>
            <a:xfrm>
              <a:off x="359101" y="455178"/>
              <a:ext cx="8278779" cy="6122023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152" b="59812"/>
            <a:stretch/>
          </p:blipFill>
          <p:spPr>
            <a:xfrm>
              <a:off x="730931" y="4958307"/>
              <a:ext cx="7705420" cy="1495029"/>
            </a:xfrm>
            <a:prstGeom prst="rect">
              <a:avLst/>
            </a:prstGeom>
          </p:spPr>
        </p:pic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67" r="60104" b="94835"/>
          <a:stretch/>
        </p:blipFill>
        <p:spPr>
          <a:xfrm>
            <a:off x="1350839" y="455178"/>
            <a:ext cx="2228949" cy="28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193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2" grpId="0" animBg="1"/>
      <p:bldP spid="22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59" y="1000108"/>
            <a:ext cx="9109289" cy="5643580"/>
          </a:xfrm>
        </p:spPr>
        <p:txBody>
          <a:bodyPr>
            <a:normAutofit/>
          </a:bodyPr>
          <a:lstStyle/>
          <a:p>
            <a:pPr>
              <a:lnSpc>
                <a:spcPts val="3360"/>
              </a:lnSpc>
              <a:spcBef>
                <a:spcPts val="1200"/>
              </a:spcBef>
              <a:defRPr/>
            </a:pPr>
            <a:r>
              <a:rPr lang="hr-HR" sz="2400" dirty="0"/>
              <a:t>r</a:t>
            </a:r>
            <a:r>
              <a:rPr lang="hr-HR" sz="2400" dirty="0" smtClean="0"/>
              <a:t>azličite stope i različiti tipovi samoubojstva se mogu povezati sa stupnjem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DRUŠTVENE SOLIDARNOSTI </a:t>
            </a:r>
            <a:r>
              <a:rPr lang="hr-HR" sz="2400" dirty="0" smtClean="0"/>
              <a:t>– </a:t>
            </a:r>
            <a:r>
              <a:rPr lang="hr-HR" sz="2400" u="sng" dirty="0" smtClean="0"/>
              <a:t>spone koje drže ljude zajedno</a:t>
            </a:r>
            <a:r>
              <a:rPr lang="hr-HR" sz="2400" dirty="0" smtClean="0"/>
              <a:t> </a:t>
            </a:r>
            <a:r>
              <a:rPr lang="hr-HR" sz="2400" i="1" dirty="0" smtClean="0"/>
              <a:t>(moralne norme i osjećaji koji osiguravaju integraciju društva)</a:t>
            </a:r>
          </a:p>
          <a:p>
            <a:pPr eaLnBrk="1" hangingPunct="1">
              <a:buFont typeface="Wingdings" pitchFamily="2" charset="2"/>
              <a:buChar char="Ø"/>
              <a:defRPr/>
            </a:pPr>
            <a:endParaRPr lang="hr-HR" dirty="0" smtClean="0"/>
          </a:p>
          <a:p>
            <a:pPr eaLnBrk="1" hangingPunct="1">
              <a:buFont typeface="Wingdings" pitchFamily="2" charset="2"/>
              <a:buNone/>
              <a:defRPr/>
            </a:pPr>
            <a:r>
              <a:rPr lang="hr-HR" dirty="0" smtClean="0"/>
              <a:t>tipovi </a:t>
            </a:r>
            <a:r>
              <a:rPr lang="hr-HR" dirty="0" smtClean="0"/>
              <a:t>društvenih spona:</a:t>
            </a:r>
          </a:p>
          <a:p>
            <a:pPr marL="835025" lvl="1" indent="-514350" eaLnBrk="1" hangingPunct="1">
              <a:spcBef>
                <a:spcPts val="1200"/>
              </a:spcBef>
              <a:buSzPct val="100000"/>
              <a:buFont typeface="+mj-lt"/>
              <a:buAutoNum type="arabicPeriod"/>
              <a:defRPr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INTEGRACIJA</a:t>
            </a:r>
            <a:r>
              <a:rPr lang="hr-HR" dirty="0" smtClean="0"/>
              <a:t> – snaga </a:t>
            </a:r>
            <a:r>
              <a:rPr lang="hr-HR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povezanosti</a:t>
            </a:r>
            <a:r>
              <a:rPr lang="hr-HR" dirty="0" smtClean="0"/>
              <a:t> pojedinaca s društvenom grupom</a:t>
            </a:r>
          </a:p>
          <a:p>
            <a:pPr marL="835025" lvl="1" indent="-514350" eaLnBrk="1" hangingPunct="1">
              <a:spcBef>
                <a:spcPts val="1200"/>
              </a:spcBef>
              <a:buSzPct val="100000"/>
              <a:buFont typeface="+mj-lt"/>
              <a:buAutoNum type="arabicPeriod"/>
              <a:defRPr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REGULACIJA</a:t>
            </a:r>
            <a:r>
              <a:rPr lang="hr-HR" dirty="0" smtClean="0"/>
              <a:t> – </a:t>
            </a:r>
            <a:r>
              <a:rPr lang="hr-HR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kontrola</a:t>
            </a:r>
            <a:r>
              <a:rPr lang="hr-HR" dirty="0" smtClean="0"/>
              <a:t> individualnih želja i poriva pomoću društvenih normi i pravila ponašanja</a:t>
            </a:r>
            <a:br>
              <a:rPr lang="hr-HR" dirty="0" smtClean="0"/>
            </a:br>
            <a:endParaRPr lang="hr-HR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28659" y="71414"/>
            <a:ext cx="8572497" cy="571504"/>
          </a:xfrm>
        </p:spPr>
        <p:txBody>
          <a:bodyPr/>
          <a:lstStyle/>
          <a:p>
            <a:pPr eaLnBrk="1" hangingPunct="1"/>
            <a:r>
              <a:rPr lang="hr-HR" dirty="0" smtClean="0"/>
              <a:t>STUDIJA O SAMOUBOJSTVIMA </a:t>
            </a:r>
            <a:r>
              <a:rPr lang="hr-HR" sz="2400" b="0" i="1" dirty="0" smtClean="0">
                <a:solidFill>
                  <a:schemeClr val="tx1"/>
                </a:solidFill>
              </a:rPr>
              <a:t>(Emile Durkheim)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76392" y="6134"/>
            <a:ext cx="76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14 - 16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-32" y="857232"/>
            <a:ext cx="9144032" cy="585789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hr-HR" dirty="0" smtClean="0"/>
              <a:t>SOCIOLOGIJA I DRUGE DRUŠTVENE ZNANOSTI</a:t>
            </a:r>
          </a:p>
          <a:p>
            <a:pPr>
              <a:spcBef>
                <a:spcPts val="1800"/>
              </a:spcBef>
            </a:pPr>
            <a:r>
              <a:rPr lang="hr-HR" dirty="0" smtClean="0"/>
              <a:t>SOCIOLOŠKI POGLED (perspektiva) NA DRUŠTVO</a:t>
            </a:r>
          </a:p>
          <a:p>
            <a:pPr>
              <a:spcBef>
                <a:spcPts val="1800"/>
              </a:spcBef>
            </a:pPr>
            <a:r>
              <a:rPr lang="hr-HR" dirty="0" smtClean="0"/>
              <a:t>DRUŠTVENE ČINJENICE</a:t>
            </a:r>
          </a:p>
          <a:p>
            <a:pPr>
              <a:spcBef>
                <a:spcPts val="1800"/>
              </a:spcBef>
            </a:pPr>
            <a:r>
              <a:rPr lang="hr-HR" dirty="0" smtClean="0"/>
              <a:t>DRUŠTVENA SOLIDARNOST</a:t>
            </a:r>
          </a:p>
          <a:p>
            <a:pPr lvl="1">
              <a:spcBef>
                <a:spcPts val="1800"/>
              </a:spcBef>
            </a:pPr>
            <a:r>
              <a:rPr lang="hr-HR" dirty="0" smtClean="0"/>
              <a:t>INTEGRACIJA I REGULACIJA</a:t>
            </a:r>
          </a:p>
          <a:p>
            <a:pPr lvl="1">
              <a:spcBef>
                <a:spcPts val="1800"/>
              </a:spcBef>
            </a:pPr>
            <a:r>
              <a:rPr lang="hr-HR" dirty="0" smtClean="0"/>
              <a:t>4 TIPA SAMOUBOJSTVA </a:t>
            </a:r>
            <a:r>
              <a:rPr lang="hr-HR" sz="2000" i="1" dirty="0" smtClean="0"/>
              <a:t>(kao individualni čin pod društvenim utjecajem)</a:t>
            </a:r>
            <a:endParaRPr lang="hr-HR" i="1" dirty="0"/>
          </a:p>
          <a:p>
            <a:pPr>
              <a:spcBef>
                <a:spcPts val="1800"/>
              </a:spcBef>
            </a:pPr>
            <a:endParaRPr lang="hr-HR" dirty="0" smtClean="0"/>
          </a:p>
        </p:txBody>
      </p:sp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428596" y="71414"/>
            <a:ext cx="8715404" cy="571504"/>
          </a:xfrm>
        </p:spPr>
        <p:txBody>
          <a:bodyPr/>
          <a:lstStyle/>
          <a:p>
            <a:pPr eaLnBrk="1" hangingPunct="1"/>
            <a:r>
              <a:rPr lang="hr-HR" dirty="0" smtClean="0"/>
              <a:t>PONAVLJANJE (ključni pojmovi)</a:t>
            </a:r>
          </a:p>
        </p:txBody>
      </p:sp>
    </p:spTree>
    <p:extLst>
      <p:ext uri="{BB962C8B-B14F-4D97-AF65-F5344CB8AC3E}">
        <p14:creationId xmlns:p14="http://schemas.microsoft.com/office/powerpoint/2010/main" val="452013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409" y="620688"/>
            <a:ext cx="8501063" cy="571504"/>
          </a:xfrm>
        </p:spPr>
        <p:txBody>
          <a:bodyPr>
            <a:noAutofit/>
          </a:bodyPr>
          <a:lstStyle/>
          <a:p>
            <a:pPr eaLnBrk="1" hangingPunct="1">
              <a:buFont typeface="Wingdings" pitchFamily="2" charset="2"/>
              <a:buNone/>
              <a:defRPr/>
            </a:pPr>
            <a:r>
              <a:rPr lang="hr-HR" dirty="0" smtClean="0"/>
              <a:t>4 tipa samoubojstava </a:t>
            </a:r>
            <a:r>
              <a:rPr lang="hr-HR" sz="2000" dirty="0" smtClean="0"/>
              <a:t>(s obzirom na stupanj integracije ili regulacije)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28659" y="71414"/>
            <a:ext cx="8501059" cy="571504"/>
          </a:xfrm>
        </p:spPr>
        <p:txBody>
          <a:bodyPr/>
          <a:lstStyle/>
          <a:p>
            <a:pPr eaLnBrk="1" hangingPunct="1"/>
            <a:r>
              <a:rPr lang="hr-HR" dirty="0" smtClean="0"/>
              <a:t>STUDIJA O SAMOUBOJSTVIMA </a:t>
            </a:r>
            <a:r>
              <a:rPr lang="hr-HR" sz="2400" b="0" i="1" dirty="0" smtClean="0">
                <a:solidFill>
                  <a:schemeClr val="tx1"/>
                </a:solidFill>
              </a:rPr>
              <a:t>(Emile Durkheim)</a:t>
            </a:r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4971094"/>
              </p:ext>
            </p:extLst>
          </p:nvPr>
        </p:nvGraphicFramePr>
        <p:xfrm>
          <a:off x="683568" y="1241833"/>
          <a:ext cx="7776864" cy="3779695"/>
        </p:xfrm>
        <a:graphic>
          <a:graphicData uri="http://schemas.openxmlformats.org/drawingml/2006/table">
            <a:tbl>
              <a:tblPr/>
              <a:tblGrid>
                <a:gridCol w="1894438"/>
                <a:gridCol w="1500198"/>
                <a:gridCol w="1714512"/>
                <a:gridCol w="2667716"/>
              </a:tblGrid>
              <a:tr h="71439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1600" b="1" i="0" u="none" strike="noStrike" dirty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TIP SAMOUBOJSTVA</a:t>
                      </a:r>
                      <a:endParaRPr lang="hr-HR" sz="18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1600" b="1" i="0" u="none" strike="noStrike" dirty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STUPANJ DRUŠTVENE SOLIDARNOSTI</a:t>
                      </a:r>
                      <a:endParaRPr lang="hr-HR" sz="16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1600" b="1" i="0" u="none" strike="noStrike" dirty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DRUŠTVENA SITUACIJA</a:t>
                      </a:r>
                      <a:endParaRPr lang="hr-HR" sz="16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1600" b="1" i="0" u="none" strike="noStrike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PRIMJER</a:t>
                      </a:r>
                      <a:endParaRPr lang="hr-HR" sz="16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</a:tr>
              <a:tr h="73697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400" b="1" i="0" u="none" strike="noStrike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itchFamily="34" charset="0"/>
                          <a:cs typeface="Calibri" pitchFamily="34" charset="0"/>
                        </a:rPr>
                        <a:t>egoistično</a:t>
                      </a:r>
                      <a:endParaRPr lang="hr-HR" sz="2400" b="1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hr-HR" sz="1800" b="1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hr-HR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hr-HR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73981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400" b="1" i="0" u="none" strike="noStrike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itchFamily="34" charset="0"/>
                          <a:cs typeface="Calibri" pitchFamily="34" charset="0"/>
                        </a:rPr>
                        <a:t>anomično</a:t>
                      </a:r>
                      <a:endParaRPr lang="hr-HR" sz="2400" b="1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hr-HR" sz="1800" b="1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hr-HR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hr-HR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73697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400" b="1" i="0" u="none" strike="noStrike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itchFamily="34" charset="0"/>
                          <a:cs typeface="Calibri" pitchFamily="34" charset="0"/>
                        </a:rPr>
                        <a:t>altruistično</a:t>
                      </a:r>
                      <a:endParaRPr lang="hr-HR" sz="2400" b="1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hr-HR" sz="1800" b="1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hr-HR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pl-PL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73697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r-HR" sz="2400" b="1" i="0" u="none" strike="noStrike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itchFamily="34" charset="0"/>
                          <a:cs typeface="Calibri" pitchFamily="34" charset="0"/>
                        </a:rPr>
                        <a:t>fatalistično</a:t>
                      </a:r>
                      <a:endParaRPr lang="hr-HR" sz="2400" b="1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hr-HR" sz="1800" b="1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hr-HR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hr-HR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48716" marR="48716" marT="48716" marB="48716" anchor="ctr">
                    <a:lnL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918374" y="2216334"/>
            <a:ext cx="228598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hr-HR" sz="20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protestanti, samci</a:t>
            </a:r>
            <a:endParaRPr lang="hr-HR" sz="20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5910436" y="2833103"/>
            <a:ext cx="2285985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hr-HR" sz="20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ekonomska kriza, razvod</a:t>
            </a:r>
            <a:endParaRPr lang="hr-HR" sz="20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5918373" y="3520420"/>
            <a:ext cx="2285985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pl-PL" sz="20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Kamikaze, </a:t>
            </a:r>
          </a:p>
          <a:p>
            <a:pPr algn="ctr" fontAlgn="t"/>
            <a:r>
              <a:rPr lang="pl-PL" sz="20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stari Eskimi</a:t>
            </a:r>
            <a:endParaRPr lang="pl-PL" sz="20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796136" y="4279527"/>
            <a:ext cx="2514584" cy="677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hr-HR" sz="190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robovi, udane mlade žene bez djece (19. st)</a:t>
            </a:r>
            <a:endParaRPr lang="hr-HR" sz="19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4078204" y="2062446"/>
            <a:ext cx="171451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hr-HR" sz="20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nedostatak </a:t>
            </a:r>
            <a:r>
              <a:rPr lang="hr-HR" sz="2000" b="1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integracije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578006" y="2185557"/>
            <a:ext cx="150019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hr-HR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NIZAK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2578006" y="2956214"/>
            <a:ext cx="150019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hr-HR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NIZAK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2578006" y="3643531"/>
            <a:ext cx="150019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hr-HR" sz="24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VISOK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2578006" y="4393630"/>
            <a:ext cx="150019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hr-HR" sz="24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VISOK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4078204" y="2833103"/>
            <a:ext cx="171451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hr-HR" sz="20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nedostatak </a:t>
            </a:r>
            <a:r>
              <a:rPr lang="hr-HR" sz="2000" b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regulacije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078204" y="3520420"/>
            <a:ext cx="171451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hr-HR" sz="20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pretjerana </a:t>
            </a:r>
            <a:r>
              <a:rPr lang="hr-HR" sz="2000" b="1" dirty="0">
                <a:solidFill>
                  <a:srgbClr val="002060"/>
                </a:solidFill>
                <a:latin typeface="Calibri" pitchFamily="34" charset="0"/>
                <a:cs typeface="Calibri" pitchFamily="34" charset="0"/>
              </a:rPr>
              <a:t>integracija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78204" y="4270519"/>
            <a:ext cx="171451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t"/>
            <a:r>
              <a:rPr lang="hr-HR" sz="20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pretjerana </a:t>
            </a:r>
            <a:r>
              <a:rPr lang="hr-HR" sz="2000" b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regulacija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5021268"/>
            <a:ext cx="939653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2000" lvl="0">
              <a:spcBef>
                <a:spcPts val="0"/>
              </a:spcBef>
              <a:buClr>
                <a:srgbClr val="F9F9F9"/>
              </a:buClr>
              <a:buSzPct val="65000"/>
              <a:defRPr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ANOMIJA</a:t>
            </a:r>
            <a:r>
              <a:rPr lang="hr-HR" sz="2400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 – </a:t>
            </a:r>
            <a:r>
              <a:rPr lang="hr-HR" sz="2000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stanje bez normi, bez zakona; pojedinac gubi moralne orijentire i njegove želje nisu više regulirane zajedničkim društvenim normama</a:t>
            </a:r>
          </a:p>
          <a:p>
            <a:pPr marL="72000" lvl="0">
              <a:spcBef>
                <a:spcPts val="1200"/>
              </a:spcBef>
              <a:buClr>
                <a:srgbClr val="F9F9F9"/>
              </a:buClr>
              <a:buSzPct val="65000"/>
              <a:defRPr/>
            </a:pPr>
            <a:r>
              <a:rPr lang="hr-HR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U modernim društvima najčešće je </a:t>
            </a:r>
            <a:r>
              <a:rPr lang="hr-HR" b="1" i="1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egoistično</a:t>
            </a:r>
            <a:r>
              <a:rPr lang="hr-HR" i="1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hr-HR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i </a:t>
            </a:r>
            <a:r>
              <a:rPr lang="hr-HR" b="1" i="1" dirty="0" err="1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anomično</a:t>
            </a:r>
            <a:r>
              <a:rPr lang="hr-HR" i="1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hr-HR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samoubojstvo </a:t>
            </a:r>
            <a:br>
              <a:rPr lang="hr-HR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</a:br>
            <a:r>
              <a:rPr lang="hr-HR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- npr. </a:t>
            </a:r>
            <a:r>
              <a:rPr lang="hr-HR" i="1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r</a:t>
            </a:r>
            <a:r>
              <a:rPr lang="hr-HR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azvod </a:t>
            </a:r>
            <a:r>
              <a:rPr lang="hr-HR" i="1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braka, </a:t>
            </a:r>
            <a:r>
              <a:rPr lang="hr-HR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istodobno </a:t>
            </a:r>
            <a:r>
              <a:rPr lang="hr-HR" i="1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izolira </a:t>
            </a:r>
            <a:r>
              <a:rPr lang="hr-HR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ljude (egoizam</a:t>
            </a:r>
            <a:r>
              <a:rPr lang="hr-HR" i="1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) i dovodi njihov život u neregulirano </a:t>
            </a:r>
            <a:r>
              <a:rPr lang="hr-HR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stanje (takozvana bračna </a:t>
            </a:r>
            <a:r>
              <a:rPr lang="hr-HR" i="1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anomija</a:t>
            </a:r>
            <a:r>
              <a:rPr lang="hr-HR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)</a:t>
            </a:r>
            <a:endParaRPr lang="hr-HR" sz="2000" i="1" dirty="0" smtClean="0">
              <a:solidFill>
                <a:prstClr val="white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376392" y="6134"/>
            <a:ext cx="76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14 - 16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9" grpId="0"/>
      <p:bldP spid="10" grpId="0" uiExpand="1"/>
      <p:bldP spid="11" grpId="0" uiExpand="1"/>
      <p:bldP spid="12" grpId="0"/>
      <p:bldP spid="13" grpId="0"/>
      <p:bldP spid="14" grpId="0"/>
      <p:bldP spid="15" grpId="0" uiExpand="1"/>
      <p:bldP spid="16" grpId="0" uiExpand="1"/>
      <p:bldP spid="17" grpId="0"/>
      <p:bldP spid="18" grpId="0" uiExpand="1"/>
      <p:bldP spid="19" grpId="0" uiExpand="1"/>
      <p:bldP spid="20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938" y="306095"/>
            <a:ext cx="8620125" cy="600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949618" y="5727828"/>
            <a:ext cx="2620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000" dirty="0" smtClean="0">
                <a:solidFill>
                  <a:schemeClr val="bg1"/>
                </a:solidFill>
                <a:latin typeface="Calibri" panose="020F0502020204030204" pitchFamily="34" charset="0"/>
              </a:rPr>
              <a:t>SVJETSKI PROSJEK: </a:t>
            </a:r>
            <a:r>
              <a:rPr lang="hr-HR" sz="2000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10,6</a:t>
            </a:r>
            <a:endParaRPr lang="hr-HR" sz="2000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13459" y="2270772"/>
            <a:ext cx="12137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/>
                </a:solidFill>
                <a:latin typeface="Calibri" panose="020F0502020204030204" pitchFamily="34" charset="0"/>
              </a:rPr>
              <a:t>2000. – </a:t>
            </a:r>
            <a:r>
              <a:rPr lang="hr-HR" sz="1600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52,6</a:t>
            </a:r>
          </a:p>
          <a:p>
            <a:r>
              <a:rPr lang="hr-HR" sz="1600" dirty="0" smtClean="0">
                <a:solidFill>
                  <a:schemeClr val="bg1"/>
                </a:solidFill>
                <a:latin typeface="Calibri" panose="020F0502020204030204" pitchFamily="34" charset="0"/>
              </a:rPr>
              <a:t>2016. – </a:t>
            </a:r>
            <a:r>
              <a:rPr lang="hr-HR" sz="1600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31</a:t>
            </a:r>
            <a:r>
              <a:rPr lang="hr-HR" sz="1600" dirty="0" smtClean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endParaRPr lang="hr-HR" sz="16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54454" y="3001669"/>
            <a:ext cx="12602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/>
                </a:solidFill>
                <a:latin typeface="Calibri" panose="020F0502020204030204" pitchFamily="34" charset="0"/>
              </a:rPr>
              <a:t>1999. – </a:t>
            </a:r>
            <a:r>
              <a:rPr lang="hr-HR" sz="1600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12,2</a:t>
            </a:r>
          </a:p>
          <a:p>
            <a:r>
              <a:rPr lang="hr-HR" sz="1600" dirty="0" smtClean="0">
                <a:solidFill>
                  <a:schemeClr val="bg1"/>
                </a:solidFill>
                <a:latin typeface="Calibri" panose="020F0502020204030204" pitchFamily="34" charset="0"/>
              </a:rPr>
              <a:t>2016. – </a:t>
            </a:r>
            <a:r>
              <a:rPr lang="hr-HR" sz="1600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15,6</a:t>
            </a:r>
            <a:r>
              <a:rPr lang="hr-HR" sz="1600" dirty="0" smtClean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endParaRPr lang="hr-HR" sz="16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82145" y="2516993"/>
            <a:ext cx="9777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err="1" smtClean="0">
                <a:solidFill>
                  <a:schemeClr val="bg1"/>
                </a:solidFill>
                <a:latin typeface="Calibri" panose="020F0502020204030204" pitchFamily="34" charset="0"/>
              </a:rPr>
              <a:t>U.K</a:t>
            </a:r>
            <a:r>
              <a:rPr lang="hr-HR" sz="1600" dirty="0" smtClean="0">
                <a:solidFill>
                  <a:schemeClr val="bg1"/>
                </a:solidFill>
                <a:latin typeface="Calibri" panose="020F0502020204030204" pitchFamily="34" charset="0"/>
              </a:rPr>
              <a:t>. – </a:t>
            </a:r>
            <a:r>
              <a:rPr lang="hr-HR" sz="1600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8,9</a:t>
            </a:r>
            <a:endParaRPr lang="hr-HR" sz="1600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9512" y="6330806"/>
            <a:ext cx="6307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latin typeface="Calibri" panose="020F0502020204030204" pitchFamily="34" charset="0"/>
              </a:rPr>
              <a:t>Izvor: </a:t>
            </a:r>
            <a:r>
              <a:rPr lang="en-US" sz="1600" dirty="0">
                <a:latin typeface="Calibri" panose="020F0502020204030204" pitchFamily="34" charset="0"/>
              </a:rPr>
              <a:t>The fading American </a:t>
            </a:r>
            <a:r>
              <a:rPr lang="en-US" sz="1600" dirty="0" smtClean="0">
                <a:latin typeface="Calibri" panose="020F0502020204030204" pitchFamily="34" charset="0"/>
              </a:rPr>
              <a:t>dream</a:t>
            </a:r>
            <a:r>
              <a:rPr lang="hr-HR" sz="1600" dirty="0" smtClean="0">
                <a:latin typeface="Calibri" panose="020F0502020204030204" pitchFamily="34" charset="0"/>
              </a:rPr>
              <a:t>;</a:t>
            </a:r>
            <a:r>
              <a:rPr lang="en-US" sz="1600" dirty="0" smtClean="0">
                <a:latin typeface="Calibri" panose="020F0502020204030204" pitchFamily="34" charset="0"/>
              </a:rPr>
              <a:t> </a:t>
            </a:r>
            <a:r>
              <a:rPr lang="en-US" sz="1600" dirty="0">
                <a:latin typeface="Calibri" panose="020F0502020204030204" pitchFamily="34" charset="0"/>
              </a:rPr>
              <a:t>New Scientist – 30. 6. 2018. (22. </a:t>
            </a:r>
            <a:r>
              <a:rPr lang="en-US" sz="1600" dirty="0" err="1">
                <a:latin typeface="Calibri" panose="020F0502020204030204" pitchFamily="34" charset="0"/>
              </a:rPr>
              <a:t>str</a:t>
            </a:r>
            <a:r>
              <a:rPr lang="en-US" sz="1600" dirty="0">
                <a:latin typeface="Calibri" panose="020F0502020204030204" pitchFamily="34" charset="0"/>
              </a:rPr>
              <a:t>)</a:t>
            </a:r>
            <a:endParaRPr lang="hr-HR" sz="1600" dirty="0">
              <a:latin typeface="Calibri" panose="020F0502020204030204" pitchFamily="34" charset="0"/>
            </a:endParaRPr>
          </a:p>
        </p:txBody>
      </p:sp>
      <p:sp>
        <p:nvSpPr>
          <p:cNvPr id="10" name="Down Arrow 9"/>
          <p:cNvSpPr/>
          <p:nvPr/>
        </p:nvSpPr>
        <p:spPr>
          <a:xfrm rot="10800000">
            <a:off x="3188252" y="3109975"/>
            <a:ext cx="353751" cy="368162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r-HR" sz="28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" name="Down Arrow 11"/>
          <p:cNvSpPr/>
          <p:nvPr/>
        </p:nvSpPr>
        <p:spPr>
          <a:xfrm>
            <a:off x="4202124" y="2516993"/>
            <a:ext cx="353751" cy="368162"/>
          </a:xfrm>
          <a:prstGeom prst="downArrow">
            <a:avLst/>
          </a:prstGeom>
          <a:solidFill>
            <a:srgbClr val="009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r-HR" sz="28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" name="Down Arrow 12"/>
          <p:cNvSpPr/>
          <p:nvPr/>
        </p:nvSpPr>
        <p:spPr>
          <a:xfrm>
            <a:off x="6948264" y="2379078"/>
            <a:ext cx="353751" cy="368162"/>
          </a:xfrm>
          <a:prstGeom prst="downArrow">
            <a:avLst/>
          </a:prstGeom>
          <a:solidFill>
            <a:srgbClr val="009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r-HR" sz="28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148064" y="161747"/>
            <a:ext cx="3888432" cy="65527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Bef>
                <a:spcPts val="1200"/>
              </a:spcBef>
            </a:pPr>
            <a:r>
              <a:rPr lang="hr-HR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SAD – razlozi samoubojstava</a:t>
            </a:r>
          </a:p>
          <a:p>
            <a:pPr marL="252000" lvl="0" indent="-252000">
              <a:spcBef>
                <a:spcPts val="600"/>
              </a:spcBef>
              <a:buFont typeface="Calibri" panose="020F0502020204030204" pitchFamily="34" charset="0"/>
              <a:buChar char="–"/>
            </a:pPr>
            <a:r>
              <a:rPr lang="hr-HR" dirty="0" smtClean="0">
                <a:solidFill>
                  <a:schemeClr val="bg1"/>
                </a:solidFill>
                <a:latin typeface="Calibri" panose="020F0502020204030204" pitchFamily="34" charset="0"/>
              </a:rPr>
              <a:t>razlika 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</a:rPr>
              <a:t>u </a:t>
            </a:r>
            <a:r>
              <a:rPr lang="hr-HR" b="1" dirty="0">
                <a:solidFill>
                  <a:srgbClr val="FF0000"/>
                </a:solidFill>
                <a:latin typeface="Calibri" panose="020F0502020204030204" pitchFamily="34" charset="0"/>
              </a:rPr>
              <a:t>očekivanjima i stvarnim postignućima Američkog sna 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</a:rPr>
              <a:t>– naporan rad i trud ne rezultiraju financijskim </a:t>
            </a:r>
            <a:r>
              <a:rPr lang="hr-HR" dirty="0" smtClean="0">
                <a:solidFill>
                  <a:schemeClr val="bg1"/>
                </a:solidFill>
                <a:latin typeface="Calibri" panose="020F0502020204030204" pitchFamily="34" charset="0"/>
              </a:rPr>
              <a:t>uspjehom</a:t>
            </a:r>
          </a:p>
          <a:p>
            <a:pPr marL="252000" lvl="0" indent="-252000">
              <a:spcBef>
                <a:spcPts val="1200"/>
              </a:spcBef>
              <a:buFont typeface="Calibri" panose="020F0502020204030204" pitchFamily="34" charset="0"/>
              <a:buChar char="–"/>
            </a:pPr>
            <a:r>
              <a:rPr lang="pl-PL" b="1" dirty="0">
                <a:solidFill>
                  <a:srgbClr val="FF0000"/>
                </a:solidFill>
                <a:latin typeface="Calibri" panose="020F0502020204030204" pitchFamily="34" charset="0"/>
              </a:rPr>
              <a:t>povećana stopa razvoda </a:t>
            </a:r>
            <a:r>
              <a:rPr lang="pl-PL" dirty="0">
                <a:solidFill>
                  <a:schemeClr val="bg1"/>
                </a:solidFill>
                <a:latin typeface="Calibri" panose="020F0502020204030204" pitchFamily="34" charset="0"/>
              </a:rPr>
              <a:t>kod ljudi starijih od 50 god. – duplo veća stopa u odnosu na </a:t>
            </a:r>
            <a:r>
              <a:rPr lang="pl-PL" dirty="0" smtClean="0">
                <a:solidFill>
                  <a:schemeClr val="bg1"/>
                </a:solidFill>
                <a:latin typeface="Calibri" panose="020F0502020204030204" pitchFamily="34" charset="0"/>
              </a:rPr>
              <a:t>1990-e</a:t>
            </a:r>
          </a:p>
          <a:p>
            <a:pPr marL="252000" lvl="0" indent="-252000">
              <a:spcBef>
                <a:spcPts val="1200"/>
              </a:spcBef>
              <a:buFont typeface="Calibri" panose="020F0502020204030204" pitchFamily="34" charset="0"/>
              <a:buChar char="–"/>
            </a:pPr>
            <a:r>
              <a:rPr lang="pl-PL" b="1" dirty="0" smtClean="0">
                <a:solidFill>
                  <a:srgbClr val="FF0000"/>
                </a:solidFill>
                <a:latin typeface="Calibri" panose="020F0502020204030204" pitchFamily="34" charset="0"/>
              </a:rPr>
              <a:t>stupanj naobrazbe</a:t>
            </a:r>
            <a:r>
              <a:rPr lang="pl-PL" dirty="0" smtClean="0">
                <a:solidFill>
                  <a:schemeClr val="bg1"/>
                </a:solidFill>
                <a:latin typeface="Calibri" panose="020F0502020204030204" pitchFamily="34" charset="0"/>
              </a:rPr>
              <a:t> – 2,4 puta veća stopa samoubojstava srednje i niže stručne spreme u odnosu na višu</a:t>
            </a:r>
          </a:p>
          <a:p>
            <a:pPr marL="252000" lvl="0" indent="-252000">
              <a:spcBef>
                <a:spcPts val="1200"/>
              </a:spcBef>
              <a:buFont typeface="Calibri" panose="020F0502020204030204" pitchFamily="34" charset="0"/>
              <a:buChar char="–"/>
            </a:pPr>
            <a:r>
              <a:rPr lang="hr-HR" b="1" dirty="0" smtClean="0">
                <a:solidFill>
                  <a:srgbClr val="FF0000"/>
                </a:solidFill>
                <a:latin typeface="Calibri" panose="020F0502020204030204" pitchFamily="34" charset="0"/>
              </a:rPr>
              <a:t>gospodarska </a:t>
            </a:r>
            <a:r>
              <a:rPr lang="hr-HR" b="1" dirty="0">
                <a:solidFill>
                  <a:srgbClr val="FF0000"/>
                </a:solidFill>
                <a:latin typeface="Calibri" panose="020F0502020204030204" pitchFamily="34" charset="0"/>
              </a:rPr>
              <a:t>kriza 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</a:rPr>
              <a:t>iz 2008. godine te kriza </a:t>
            </a:r>
            <a:r>
              <a:rPr lang="hr-HR" dirty="0" smtClean="0">
                <a:solidFill>
                  <a:schemeClr val="bg1"/>
                </a:solidFill>
                <a:latin typeface="Calibri" panose="020F0502020204030204" pitchFamily="34" charset="0"/>
              </a:rPr>
              <a:t>(smanjena dostupnost) 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</a:rPr>
              <a:t>u </a:t>
            </a:r>
            <a:r>
              <a:rPr lang="hr-HR" b="1" dirty="0">
                <a:solidFill>
                  <a:srgbClr val="FF0000"/>
                </a:solidFill>
                <a:latin typeface="Calibri" panose="020F0502020204030204" pitchFamily="34" charset="0"/>
              </a:rPr>
              <a:t>korištenju lijekova protiv bolova 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</a:rPr>
              <a:t>(i antidepresiva) pridonose povećanju stope </a:t>
            </a:r>
            <a:r>
              <a:rPr lang="hr-HR" dirty="0" smtClean="0">
                <a:solidFill>
                  <a:schemeClr val="bg1"/>
                </a:solidFill>
                <a:latin typeface="Calibri" panose="020F0502020204030204" pitchFamily="34" charset="0"/>
              </a:rPr>
              <a:t>samoubojstava</a:t>
            </a:r>
          </a:p>
          <a:p>
            <a:pPr marL="252000" lvl="0" indent="-252000">
              <a:spcBef>
                <a:spcPts val="1200"/>
              </a:spcBef>
              <a:buFont typeface="Calibri" panose="020F0502020204030204" pitchFamily="34" charset="0"/>
              <a:buChar char="–"/>
            </a:pPr>
            <a:r>
              <a:rPr lang="hr-HR" b="1" dirty="0" smtClean="0">
                <a:solidFill>
                  <a:srgbClr val="FF0000"/>
                </a:solidFill>
                <a:latin typeface="Calibri" panose="020F0502020204030204" pitchFamily="34" charset="0"/>
              </a:rPr>
              <a:t>naglašen </a:t>
            </a:r>
            <a:r>
              <a:rPr lang="hr-HR" b="1" dirty="0">
                <a:solidFill>
                  <a:srgbClr val="FF0000"/>
                </a:solidFill>
                <a:latin typeface="Calibri" panose="020F0502020204030204" pitchFamily="34" charset="0"/>
              </a:rPr>
              <a:t>individualizam 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</a:rPr>
              <a:t>te </a:t>
            </a:r>
            <a:r>
              <a:rPr lang="hr-HR" b="1" dirty="0">
                <a:solidFill>
                  <a:srgbClr val="FF0000"/>
                </a:solidFill>
                <a:latin typeface="Calibri" panose="020F0502020204030204" pitchFamily="34" charset="0"/>
              </a:rPr>
              <a:t>slabija vezanost sa </a:t>
            </a:r>
            <a:r>
              <a:rPr lang="hr-HR" b="1" dirty="0" smtClean="0">
                <a:solidFill>
                  <a:srgbClr val="FF0000"/>
                </a:solidFill>
                <a:latin typeface="Calibri" panose="020F0502020204030204" pitchFamily="34" charset="0"/>
              </a:rPr>
              <a:t>zajednicom</a:t>
            </a:r>
          </a:p>
          <a:p>
            <a:pPr marL="252000" lvl="0" indent="-252000">
              <a:spcBef>
                <a:spcPts val="1200"/>
              </a:spcBef>
              <a:buFont typeface="Calibri" panose="020F0502020204030204" pitchFamily="34" charset="0"/>
              <a:buChar char="–"/>
            </a:pPr>
            <a:r>
              <a:rPr lang="hr-HR" b="1" dirty="0" smtClean="0">
                <a:solidFill>
                  <a:srgbClr val="FF0000"/>
                </a:solidFill>
                <a:latin typeface="Calibri" panose="020F0502020204030204" pitchFamily="34" charset="0"/>
              </a:rPr>
              <a:t>slaba </a:t>
            </a:r>
            <a:r>
              <a:rPr lang="hr-HR" b="1" dirty="0">
                <a:solidFill>
                  <a:srgbClr val="FF0000"/>
                </a:solidFill>
                <a:latin typeface="Calibri" panose="020F0502020204030204" pitchFamily="34" charset="0"/>
              </a:rPr>
              <a:t>socijalna politika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</a:rPr>
              <a:t> ili </a:t>
            </a:r>
            <a:r>
              <a:rPr lang="hr-HR" b="1" dirty="0">
                <a:solidFill>
                  <a:srgbClr val="FF0000"/>
                </a:solidFill>
                <a:latin typeface="Calibri" panose="020F0502020204030204" pitchFamily="34" charset="0"/>
              </a:rPr>
              <a:t>sustav socijalne pomoći 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</a:rPr>
              <a:t>– socijalne </a:t>
            </a:r>
            <a:r>
              <a:rPr lang="hr-HR" dirty="0" smtClean="0">
                <a:solidFill>
                  <a:schemeClr val="bg1"/>
                </a:solidFill>
                <a:latin typeface="Calibri" panose="020F0502020204030204" pitchFamily="34" charset="0"/>
              </a:rPr>
              <a:t>države</a:t>
            </a:r>
            <a:endParaRPr lang="hr-HR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 rot="19910874">
            <a:off x="7694441" y="1021527"/>
            <a:ext cx="1258535" cy="426185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16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ANOMIČNO</a:t>
            </a:r>
            <a:endParaRPr lang="hr-HR" sz="1600" b="1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 rot="19910874">
            <a:off x="7727720" y="2024299"/>
            <a:ext cx="1258535" cy="567252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hr-HR" sz="16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ANOMIČNO</a:t>
            </a:r>
          </a:p>
          <a:p>
            <a:pPr lvl="0" algn="ctr"/>
            <a:r>
              <a:rPr lang="hr-HR" sz="16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EGOISTIČNO</a:t>
            </a:r>
            <a:endParaRPr lang="hr-HR" sz="1600" b="1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 rot="19910874">
            <a:off x="7694441" y="3070976"/>
            <a:ext cx="1258535" cy="426185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hr-HR" sz="1600" b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ANOMIČNO</a:t>
            </a:r>
          </a:p>
        </p:txBody>
      </p:sp>
      <p:sp>
        <p:nvSpPr>
          <p:cNvPr id="17" name="Rectangle 16"/>
          <p:cNvSpPr/>
          <p:nvPr/>
        </p:nvSpPr>
        <p:spPr>
          <a:xfrm rot="19910874">
            <a:off x="7727720" y="4144433"/>
            <a:ext cx="1258535" cy="567252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hr-HR" sz="16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ANOMIČNO</a:t>
            </a:r>
          </a:p>
          <a:p>
            <a:pPr lvl="0" algn="ctr"/>
            <a:r>
              <a:rPr lang="hr-HR" sz="16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EGOISTIČNO</a:t>
            </a:r>
            <a:endParaRPr lang="hr-HR" sz="1600" b="1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9910874">
            <a:off x="7694441" y="5201628"/>
            <a:ext cx="1258535" cy="426185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16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EGOISTIČNO</a:t>
            </a:r>
            <a:endParaRPr lang="hr-HR" sz="1600" b="1" dirty="0" smtClean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 rot="19910874">
            <a:off x="7694441" y="6056682"/>
            <a:ext cx="1258535" cy="426185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160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ANOMIČNO</a:t>
            </a:r>
            <a:endParaRPr lang="hr-HR" sz="1600" b="1" dirty="0" smtClean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551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  <p:bldP spid="8" grpId="0"/>
      <p:bldP spid="10" grpId="0" animBg="1"/>
      <p:bldP spid="12" grpId="0" animBg="1"/>
      <p:bldP spid="13" grpId="0" animBg="1"/>
      <p:bldP spid="5" grpId="0" animBg="1"/>
      <p:bldP spid="11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57158" y="5385001"/>
            <a:ext cx="4786346" cy="1301483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 lIns="216000" tIns="108000" rIns="180000" bIns="108000">
            <a:spAutoFit/>
          </a:bodyPr>
          <a:lstStyle/>
          <a:p>
            <a:pPr marL="0" lvl="3" indent="-514350">
              <a:lnSpc>
                <a:spcPct val="110000"/>
              </a:lnSpc>
              <a:spcBef>
                <a:spcPct val="20000"/>
              </a:spcBef>
              <a:buClr>
                <a:prstClr val="white"/>
              </a:buClr>
              <a:buSzPct val="100000"/>
              <a:defRPr/>
            </a:pPr>
            <a:r>
              <a:rPr lang="hr-HR" sz="1600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Šire strukture postoje zahvaljujući ponavljajućim akcijama pojedinaca na mikrorazini. S druge strane, ono što ljudi misle, govore i čine oblikovano je utjecajem širih struktura u društvu.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-71405" y="714356"/>
            <a:ext cx="9683965" cy="500066"/>
          </a:xfrm>
        </p:spPr>
        <p:txBody>
          <a:bodyPr>
            <a:noAutofit/>
          </a:bodyPr>
          <a:lstStyle/>
          <a:p>
            <a:pPr marL="144000" indent="-180000">
              <a:lnSpc>
                <a:spcPct val="120000"/>
              </a:lnSpc>
              <a:defRPr/>
            </a:pPr>
            <a:r>
              <a:rPr lang="hr-HR" sz="1900" dirty="0" smtClean="0"/>
              <a:t>p</a:t>
            </a:r>
            <a:r>
              <a:rPr lang="vi-VN" sz="1900" dirty="0" smtClean="0"/>
              <a:t>roučavaju </a:t>
            </a:r>
            <a:r>
              <a:rPr lang="vi-VN" sz="1900" dirty="0" smtClean="0"/>
              <a:t>odnos između pojedinca i strukture društva, samo </a:t>
            </a:r>
            <a:r>
              <a:rPr lang="vi-VN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 različitim razinama</a:t>
            </a:r>
            <a:endParaRPr lang="hr-HR" sz="2000" b="1" dirty="0" smtClean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158" y="71414"/>
            <a:ext cx="8572497" cy="571504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hr-HR" sz="4000" dirty="0" smtClean="0"/>
              <a:t>MIKROSOCIOLOGIJA I MAKROSOCIOLOGIJA</a:t>
            </a:r>
            <a:endParaRPr lang="hr-HR" sz="4000" dirty="0"/>
          </a:p>
        </p:txBody>
      </p:sp>
      <p:pic>
        <p:nvPicPr>
          <p:cNvPr id="4" name="Content Placeholder 3" descr="image002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6380" y="1969173"/>
            <a:ext cx="3643338" cy="46281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-108488" y="2212985"/>
            <a:ext cx="5286380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35025" lvl="1" indent="-514350">
              <a:spcBef>
                <a:spcPct val="20000"/>
              </a:spcBef>
              <a:buClr>
                <a:prstClr val="white"/>
              </a:buClr>
              <a:buSzPct val="80000"/>
              <a:buFont typeface="+mj-lt"/>
              <a:buAutoNum type="arabicPeriod" startAt="2"/>
              <a:defRPr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MAKROSOCIOLOGIJA</a:t>
            </a:r>
            <a:r>
              <a:rPr lang="hr-HR" sz="2400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 – </a:t>
            </a:r>
            <a:r>
              <a:rPr lang="hr-HR" sz="2200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proučavanje </a:t>
            </a:r>
            <a:r>
              <a:rPr lang="hr-HR" sz="2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većih grupa, institucija i društvenih sustava  </a:t>
            </a:r>
            <a:br>
              <a:rPr lang="hr-HR" sz="2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</a:br>
            <a:r>
              <a:rPr lang="hr-HR" sz="2200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(</a:t>
            </a:r>
            <a:r>
              <a:rPr lang="hr-HR" sz="2200" i="1" dirty="0" err="1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npr</a:t>
            </a:r>
            <a:r>
              <a:rPr lang="hr-HR" sz="2200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. država, klasa, ekonomija, </a:t>
            </a:r>
            <a:br>
              <a:rPr lang="hr-HR" sz="2200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</a:br>
            <a:r>
              <a:rPr lang="hr-HR" sz="2200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kultura, religija) </a:t>
            </a:r>
          </a:p>
        </p:txBody>
      </p:sp>
      <p:sp>
        <p:nvSpPr>
          <p:cNvPr id="7" name="Rectangle 6"/>
          <p:cNvSpPr/>
          <p:nvPr/>
        </p:nvSpPr>
        <p:spPr>
          <a:xfrm>
            <a:off x="-108520" y="1268760"/>
            <a:ext cx="892971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35025" lvl="1" indent="-514350">
              <a:spcBef>
                <a:spcPts val="1800"/>
              </a:spcBef>
              <a:buClr>
                <a:prstClr val="white"/>
              </a:buClr>
              <a:buSzPct val="80000"/>
              <a:buFont typeface="Tw Cen MT" pitchFamily="34" charset="-18"/>
              <a:buAutoNum type="arabicPeriod"/>
              <a:defRPr/>
            </a:pPr>
            <a:r>
              <a:rPr lang="vi-VN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MIKROSOCIOLOGIJA</a:t>
            </a:r>
            <a:r>
              <a:rPr lang="vi-VN" sz="2800" b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sz="2400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– </a:t>
            </a:r>
            <a:r>
              <a:rPr lang="vi-VN" sz="2200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proučavanje</a:t>
            </a:r>
            <a:r>
              <a:rPr lang="hr-HR" sz="2200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sz="2200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neposredne, </a:t>
            </a:r>
            <a:r>
              <a:rPr lang="hr-HR" sz="2200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„</a:t>
            </a:r>
            <a:r>
              <a:rPr lang="vi-VN" sz="22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licem u lice</a:t>
            </a:r>
            <a:r>
              <a:rPr lang="hr-HR" sz="2200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”</a:t>
            </a:r>
            <a:r>
              <a:rPr lang="vi-VN" sz="2200" i="1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sz="2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interakcije među ljudima</a:t>
            </a:r>
            <a:endParaRPr lang="hr-HR" sz="2200" b="1" dirty="0" smtClean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28596" y="4293096"/>
            <a:ext cx="1841400" cy="793710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36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MAKRO</a:t>
            </a:r>
          </a:p>
        </p:txBody>
      </p:sp>
      <p:sp>
        <p:nvSpPr>
          <p:cNvPr id="9" name="Rectangle 8"/>
          <p:cNvSpPr/>
          <p:nvPr/>
        </p:nvSpPr>
        <p:spPr>
          <a:xfrm>
            <a:off x="4000496" y="4489231"/>
            <a:ext cx="1003598" cy="40144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6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MIKRO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2643174" y="4293096"/>
            <a:ext cx="1285884" cy="428628"/>
          </a:xfrm>
          <a:prstGeom prst="rightArrow">
            <a:avLst/>
          </a:prstGeom>
          <a:solidFill>
            <a:srgbClr val="00206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sz="2800" b="1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" name="Right Arrow 11"/>
          <p:cNvSpPr/>
          <p:nvPr/>
        </p:nvSpPr>
        <p:spPr>
          <a:xfrm flipH="1">
            <a:off x="2357422" y="4578848"/>
            <a:ext cx="1285884" cy="428628"/>
          </a:xfrm>
          <a:prstGeom prst="rightArrow">
            <a:avLst/>
          </a:prstGeom>
          <a:solidFill>
            <a:srgbClr val="C0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sz="2800" b="1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376392" y="6134"/>
            <a:ext cx="76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smtClean="0">
                <a:solidFill>
                  <a:schemeClr val="bg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16 - 17</a:t>
            </a:r>
            <a:endParaRPr lang="hr-HR" sz="1600" dirty="0">
              <a:solidFill>
                <a:schemeClr val="bg1">
                  <a:lumMod val="50000"/>
                  <a:lumOff val="50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5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 animBg="1"/>
      <p:bldP spid="25603" grpId="0" build="p"/>
      <p:bldP spid="5" grpId="0" build="allAtOnce"/>
      <p:bldP spid="7" grpId="0" build="allAtOnce"/>
      <p:bldP spid="8" grpId="0" build="allAtOnce" animBg="1"/>
      <p:bldP spid="9" grpId="0" build="allAtOnce" animBg="1"/>
      <p:bldP spid="11" grpId="0" animBg="1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572560" cy="571504"/>
          </a:xfrm>
        </p:spPr>
        <p:txBody>
          <a:bodyPr/>
          <a:lstStyle/>
          <a:p>
            <a:r>
              <a:rPr lang="hr-HR" sz="3000" dirty="0" smtClean="0"/>
              <a:t>DRUŠTVENO DJELOVANJE I DRUŠTVENA STRUKTURA</a:t>
            </a:r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>
          <a:xfrm>
            <a:off x="-36512" y="764704"/>
            <a:ext cx="9107453" cy="5904656"/>
          </a:xfrm>
        </p:spPr>
        <p:txBody>
          <a:bodyPr/>
          <a:lstStyle/>
          <a:p>
            <a:pPr>
              <a:defRPr/>
            </a:pP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DRUŠTVENO DJELOVANJE (AKCIJA)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5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hr-HR" sz="25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hr-HR" sz="2500" dirty="0" smtClean="0"/>
              <a:t>– djelovanje u kojem onaj koji djeluje (akter) </a:t>
            </a:r>
            <a:r>
              <a:rPr lang="hr-HR" sz="25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uzima u obzir djelovanje drugih i prema tome se orijentira</a:t>
            </a:r>
          </a:p>
          <a:p>
            <a:pPr lvl="1">
              <a:spcBef>
                <a:spcPts val="1200"/>
              </a:spcBef>
              <a:defRPr/>
            </a:pPr>
            <a:r>
              <a:rPr lang="hr-HR" i="1" dirty="0" smtClean="0"/>
              <a:t>sociologiju zanimaju značenja koja ljudi pridaju svojim akcijama</a:t>
            </a:r>
          </a:p>
          <a:p>
            <a:pPr>
              <a:spcBef>
                <a:spcPts val="2400"/>
              </a:spcBef>
              <a:defRPr/>
            </a:pPr>
            <a:r>
              <a:rPr lang="hr-HR" sz="27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 </a:t>
            </a:r>
            <a:r>
              <a:rPr lang="hr-HR" sz="2700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hr-HR" sz="2700" i="1" u="sng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idealna</a:t>
            </a:r>
            <a:r>
              <a:rPr lang="hr-HR" sz="2700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hr-HR" sz="27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tipa društvenog djelovanja po Weberu:</a:t>
            </a:r>
          </a:p>
          <a:p>
            <a:pPr marL="1096187" lvl="3" indent="-360000">
              <a:spcBef>
                <a:spcPts val="600"/>
              </a:spcBef>
              <a:buFont typeface="+mj-lt"/>
              <a:buAutoNum type="arabicPeriod"/>
              <a:defRPr/>
            </a:pPr>
            <a:r>
              <a:rPr lang="hr-HR" sz="2400" b="1" dirty="0" smtClean="0">
                <a:solidFill>
                  <a:srgbClr val="FFC000"/>
                </a:solidFill>
              </a:rPr>
              <a:t>Tradicionalno</a:t>
            </a:r>
            <a:r>
              <a:rPr lang="hr-HR" sz="2800" b="1" dirty="0" smtClean="0"/>
              <a:t> </a:t>
            </a:r>
            <a:r>
              <a:rPr lang="hr-HR" sz="2400" dirty="0" smtClean="0"/>
              <a:t>– </a:t>
            </a:r>
            <a:r>
              <a:rPr lang="hr-HR" i="1" dirty="0" smtClean="0"/>
              <a:t>djelovanje u skladu s ustaljenim navikama</a:t>
            </a:r>
          </a:p>
          <a:p>
            <a:pPr marL="1096187" lvl="3" indent="-360000">
              <a:spcBef>
                <a:spcPts val="600"/>
              </a:spcBef>
              <a:buFont typeface="+mj-lt"/>
              <a:buAutoNum type="arabicPeriod"/>
              <a:defRPr/>
            </a:pPr>
            <a:r>
              <a:rPr lang="hr-HR" sz="2400" b="1" dirty="0" smtClean="0">
                <a:solidFill>
                  <a:srgbClr val="FFC000"/>
                </a:solidFill>
              </a:rPr>
              <a:t>Afektivno</a:t>
            </a:r>
            <a:r>
              <a:rPr lang="hr-HR" sz="2400" b="1" dirty="0" smtClean="0"/>
              <a:t> </a:t>
            </a:r>
            <a:r>
              <a:rPr lang="hr-HR" sz="2400" dirty="0" smtClean="0"/>
              <a:t>–</a:t>
            </a:r>
            <a:r>
              <a:rPr lang="hr-HR" sz="2800" dirty="0" smtClean="0"/>
              <a:t> </a:t>
            </a:r>
            <a:r>
              <a:rPr lang="hr-HR" i="1" dirty="0" smtClean="0"/>
              <a:t>u skladu s trenutačnim snažnim osjećajima</a:t>
            </a:r>
            <a:endParaRPr lang="hr-HR" sz="2800" i="1" dirty="0" smtClean="0"/>
          </a:p>
          <a:p>
            <a:pPr marL="1096187" lvl="3" indent="-360000">
              <a:spcBef>
                <a:spcPts val="600"/>
              </a:spcBef>
              <a:buFont typeface="+mj-lt"/>
              <a:buAutoNum type="arabicPeriod"/>
              <a:defRPr/>
            </a:pPr>
            <a:r>
              <a:rPr lang="hr-HR" sz="2400" b="1" dirty="0" smtClean="0">
                <a:solidFill>
                  <a:srgbClr val="FFC000"/>
                </a:solidFill>
              </a:rPr>
              <a:t>Vrijednosno - racionalno</a:t>
            </a:r>
            <a:r>
              <a:rPr lang="hr-HR" sz="2400" b="1" i="1" dirty="0" smtClean="0">
                <a:solidFill>
                  <a:srgbClr val="FFC000"/>
                </a:solidFill>
              </a:rPr>
              <a:t> </a:t>
            </a:r>
            <a:r>
              <a:rPr lang="hr-HR" sz="2400" i="1" dirty="0" smtClean="0"/>
              <a:t>– </a:t>
            </a:r>
            <a:r>
              <a:rPr lang="hr-HR" i="1" dirty="0" smtClean="0"/>
              <a:t>racionalno odabiranje sredstava ali slijepo držanje do cilja (cilj je apsolutan, cilj opravdava sredstva)</a:t>
            </a:r>
            <a:endParaRPr lang="hr-HR" sz="2800" i="1" dirty="0" smtClean="0"/>
          </a:p>
          <a:p>
            <a:pPr marL="1096187" lvl="3" indent="-360000">
              <a:spcBef>
                <a:spcPts val="600"/>
              </a:spcBef>
              <a:buFont typeface="+mj-lt"/>
              <a:buAutoNum type="arabicPeriod"/>
              <a:defRPr/>
            </a:pPr>
            <a:r>
              <a:rPr lang="hr-HR" sz="2400" b="1" dirty="0" smtClean="0">
                <a:solidFill>
                  <a:srgbClr val="FFC000"/>
                </a:solidFill>
              </a:rPr>
              <a:t>Svrhovito - racionalno</a:t>
            </a:r>
            <a:r>
              <a:rPr lang="hr-HR" sz="2400" b="1" i="1" dirty="0" smtClean="0"/>
              <a:t> </a:t>
            </a:r>
            <a:r>
              <a:rPr lang="hr-HR" sz="2400" i="1" dirty="0" smtClean="0"/>
              <a:t>– </a:t>
            </a:r>
            <a:r>
              <a:rPr lang="hr-HR" i="1" dirty="0" smtClean="0"/>
              <a:t>racionalno odmjeravanje sredstava, cilja i posljedica djelovanja </a:t>
            </a:r>
            <a:r>
              <a:rPr lang="hr-HR" dirty="0" smtClean="0"/>
              <a:t>(</a:t>
            </a:r>
            <a:r>
              <a:rPr lang="hr-HR" b="1" dirty="0" smtClean="0">
                <a:solidFill>
                  <a:srgbClr val="FFC000"/>
                </a:solidFill>
              </a:rPr>
              <a:t>instrumentalno</a:t>
            </a:r>
            <a:r>
              <a:rPr lang="hr-HR" dirty="0" smtClean="0">
                <a:solidFill>
                  <a:srgbClr val="FFC000"/>
                </a:solidFill>
              </a:rPr>
              <a:t> </a:t>
            </a:r>
            <a:r>
              <a:rPr lang="hr-HR" dirty="0" smtClean="0"/>
              <a:t>djelovanje)</a:t>
            </a:r>
          </a:p>
          <a:p>
            <a:pPr marL="612000" lvl="1" indent="-360000">
              <a:spcBef>
                <a:spcPts val="1800"/>
              </a:spcBef>
              <a:buSzPct val="100000"/>
              <a:buFont typeface="Symbol" panose="05050102010706020507" pitchFamily="18" charset="2"/>
              <a:buChar char="-"/>
              <a:defRPr/>
            </a:pPr>
            <a:r>
              <a:rPr lang="hr-HR" i="1" dirty="0" smtClean="0"/>
              <a:t>Promotrimo (objasnimo) brak kroz 4 tipa društvenog djelovanja</a:t>
            </a:r>
          </a:p>
        </p:txBody>
      </p:sp>
      <p:sp>
        <p:nvSpPr>
          <p:cNvPr id="2" name="Rectangle 1"/>
          <p:cNvSpPr/>
          <p:nvPr/>
        </p:nvSpPr>
        <p:spPr>
          <a:xfrm>
            <a:off x="-1" y="6134"/>
            <a:ext cx="9142949" cy="3854914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r-HR" sz="28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76392" y="6134"/>
            <a:ext cx="766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17 - 18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5" name="Picture 4" descr="tradicionalno-djelovanje.jp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>
          <a:xfrm>
            <a:off x="107504" y="142875"/>
            <a:ext cx="2302532" cy="3350805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7" name="Picture 6" descr="afektivno-djelovanje.jpg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2881016" y="133307"/>
            <a:ext cx="6048672" cy="3360373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8" name="Picture 7" descr="vrijednosno-racionalno2.jpg"/>
          <p:cNvPicPr>
            <a:picLocks noChangeAspect="1"/>
          </p:cNvPicPr>
          <p:nvPr/>
        </p:nvPicPr>
        <p:blipFill>
          <a:blip r:embed="rId4" cstate="email"/>
          <a:stretch>
            <a:fillRect/>
          </a:stretch>
        </p:blipFill>
        <p:spPr>
          <a:xfrm>
            <a:off x="107504" y="143132"/>
            <a:ext cx="4998766" cy="3350805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028" name="Picture 4" descr="Slikovni rezultat za tiananmen square gif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69" y="375576"/>
            <a:ext cx="5194019" cy="2985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ciljno-racionalno-djelovanje.jpg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4788024" y="122175"/>
            <a:ext cx="4243248" cy="3371505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6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66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6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66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25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266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7" grpId="0" uiExpand="1" build="p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-32" y="857232"/>
            <a:ext cx="9144032" cy="585789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hr-HR" dirty="0"/>
              <a:t>MIKROSOCIOLOGIJA </a:t>
            </a:r>
            <a:r>
              <a:rPr lang="hr-HR" dirty="0" smtClean="0"/>
              <a:t>I MAKROSOCIOLOGIJA</a:t>
            </a:r>
          </a:p>
        </p:txBody>
      </p:sp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428596" y="71414"/>
            <a:ext cx="8715404" cy="571504"/>
          </a:xfrm>
        </p:spPr>
        <p:txBody>
          <a:bodyPr/>
          <a:lstStyle/>
          <a:p>
            <a:pPr eaLnBrk="1" hangingPunct="1"/>
            <a:r>
              <a:rPr lang="hr-HR" dirty="0" smtClean="0"/>
              <a:t>PONAVLJANJE 			  </a:t>
            </a:r>
            <a:r>
              <a:rPr lang="hr-HR" sz="2800" b="0" dirty="0" smtClean="0"/>
              <a:t>(ključni pojmovi)</a:t>
            </a:r>
            <a:endParaRPr lang="hr-HR" b="0" dirty="0" smtClean="0"/>
          </a:p>
        </p:txBody>
      </p:sp>
      <p:pic>
        <p:nvPicPr>
          <p:cNvPr id="4" name="Content Placeholder 3" descr="image002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34861" y="1676636"/>
            <a:ext cx="3829185" cy="4864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Rounded Rectangular Callout 1"/>
          <p:cNvSpPr/>
          <p:nvPr/>
        </p:nvSpPr>
        <p:spPr>
          <a:xfrm>
            <a:off x="5724128" y="4077072"/>
            <a:ext cx="2880320" cy="1080120"/>
          </a:xfrm>
          <a:prstGeom prst="wedgeRoundRectCallout">
            <a:avLst>
              <a:gd name="adj1" fmla="val -48125"/>
              <a:gd name="adj2" fmla="val 74399"/>
              <a:gd name="adj3" fmla="val 16667"/>
            </a:avLst>
          </a:prstGeom>
          <a:solidFill>
            <a:schemeClr val="tx1"/>
          </a:solidFill>
          <a:ln w="9525">
            <a:solidFill>
              <a:schemeClr val="bg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000" lvl="1" indent="-180000">
              <a:spcBef>
                <a:spcPts val="1800"/>
              </a:spcBef>
              <a:buSzPct val="100000"/>
              <a:buFont typeface="Calibri" panose="020F0502020204030204" pitchFamily="34" charset="0"/>
              <a:buChar char="‒"/>
              <a:defRPr/>
            </a:pPr>
            <a:r>
              <a:rPr lang="vi-VN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proučavanje</a:t>
            </a:r>
            <a:r>
              <a:rPr lang="hr-HR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neposredne, </a:t>
            </a:r>
            <a:r>
              <a:rPr lang="hr-HR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„</a:t>
            </a:r>
            <a:r>
              <a:rPr lang="vi-VN" b="1" i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licem u lice</a:t>
            </a:r>
            <a:r>
              <a:rPr lang="hr-HR" i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”</a:t>
            </a:r>
            <a:r>
              <a:rPr lang="vi-VN" i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vi-VN" b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interakcije među ljudima</a:t>
            </a:r>
            <a:endParaRPr lang="hr-HR" b="1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Rounded Rectangular Callout 5"/>
          <p:cNvSpPr/>
          <p:nvPr/>
        </p:nvSpPr>
        <p:spPr>
          <a:xfrm>
            <a:off x="1362479" y="3645024"/>
            <a:ext cx="2880320" cy="1080120"/>
          </a:xfrm>
          <a:prstGeom prst="wedgeRoundRectCallout">
            <a:avLst>
              <a:gd name="adj1" fmla="val 46834"/>
              <a:gd name="adj2" fmla="val 90881"/>
              <a:gd name="adj3" fmla="val 16667"/>
            </a:avLst>
          </a:prstGeom>
          <a:solidFill>
            <a:schemeClr val="tx1"/>
          </a:solidFill>
          <a:ln w="9525">
            <a:solidFill>
              <a:schemeClr val="bg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000" lvl="1" indent="-180000">
              <a:spcBef>
                <a:spcPct val="20000"/>
              </a:spcBef>
              <a:buSzPct val="100000"/>
              <a:buFont typeface="Calibri" panose="020F0502020204030204" pitchFamily="34" charset="0"/>
              <a:buChar char="‒"/>
              <a:defRPr/>
            </a:pPr>
            <a:r>
              <a:rPr lang="hr-HR" sz="16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proučavanje </a:t>
            </a:r>
            <a:r>
              <a:rPr lang="hr-HR" sz="1600" b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većih grupa, institucija</a:t>
            </a:r>
            <a:r>
              <a:rPr lang="hr-HR" sz="16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 i </a:t>
            </a:r>
            <a:r>
              <a:rPr lang="hr-HR" sz="1600" b="1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društvenih sustava </a:t>
            </a:r>
            <a:r>
              <a:rPr lang="hr-HR" sz="1600" i="1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(</a:t>
            </a:r>
            <a:r>
              <a:rPr lang="hr-HR" sz="1600" i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npr. država, klasa, ekonomija, </a:t>
            </a:r>
            <a:r>
              <a:rPr lang="hr-HR" sz="1600" i="1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kultura</a:t>
            </a:r>
            <a:r>
              <a:rPr lang="hr-HR" sz="1600" i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, religija) </a:t>
            </a:r>
          </a:p>
        </p:txBody>
      </p:sp>
    </p:spTree>
    <p:extLst>
      <p:ext uri="{BB962C8B-B14F-4D97-AF65-F5344CB8AC3E}">
        <p14:creationId xmlns:p14="http://schemas.microsoft.com/office/powerpoint/2010/main" val="312922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uiExpand="1" build="p"/>
      <p:bldP spid="2" grpId="0" animBg="1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572560" cy="571504"/>
          </a:xfrm>
        </p:spPr>
        <p:txBody>
          <a:bodyPr/>
          <a:lstStyle/>
          <a:p>
            <a:r>
              <a:rPr lang="hr-HR" sz="3000" dirty="0" smtClean="0"/>
              <a:t>DRUŠTVENO DJELOVANJE </a:t>
            </a:r>
            <a:r>
              <a:rPr lang="hr-HR" sz="3000" b="0" i="1" dirty="0" smtClean="0"/>
              <a:t>(akcija)		ponavljanje</a:t>
            </a:r>
          </a:p>
        </p:txBody>
      </p:sp>
      <p:sp>
        <p:nvSpPr>
          <p:cNvPr id="5" name="Rectangle 4"/>
          <p:cNvSpPr/>
          <p:nvPr/>
        </p:nvSpPr>
        <p:spPr>
          <a:xfrm>
            <a:off x="442171" y="3724953"/>
            <a:ext cx="2142386" cy="784167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2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TRADICIONALNO</a:t>
            </a:r>
          </a:p>
        </p:txBody>
      </p:sp>
      <p:sp>
        <p:nvSpPr>
          <p:cNvPr id="9" name="Rectangle 8"/>
          <p:cNvSpPr/>
          <p:nvPr/>
        </p:nvSpPr>
        <p:spPr>
          <a:xfrm>
            <a:off x="2836706" y="3724953"/>
            <a:ext cx="1609606" cy="78416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2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AFEKTIVNO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07313" y="3724953"/>
            <a:ext cx="1947624" cy="78416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2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VRIJEDNOSNO RACIONALNO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900574" y="3724953"/>
            <a:ext cx="1947624" cy="784167"/>
          </a:xfrm>
          <a:prstGeom prst="rect">
            <a:avLst/>
          </a:prstGeom>
          <a:solidFill>
            <a:srgbClr val="009900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2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SVRHOVITO RACIONALNO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308942" y="2492896"/>
            <a:ext cx="2030809" cy="1080120"/>
          </a:xfrm>
          <a:prstGeom prst="wedgeRoundRectCallout">
            <a:avLst>
              <a:gd name="adj1" fmla="val -3917"/>
              <a:gd name="adj2" fmla="val 75968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indent="-178213" algn="ctr">
              <a:spcBef>
                <a:spcPts val="600"/>
              </a:spcBef>
              <a:defRPr/>
            </a:pP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djelovanje u skladu s </a:t>
            </a:r>
            <a:r>
              <a:rPr lang="hr-HR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ustaljenim navikama</a:t>
            </a:r>
          </a:p>
        </p:txBody>
      </p:sp>
      <p:sp>
        <p:nvSpPr>
          <p:cNvPr id="15" name="Rounded Rectangular Callout 14"/>
          <p:cNvSpPr/>
          <p:nvPr/>
        </p:nvSpPr>
        <p:spPr>
          <a:xfrm>
            <a:off x="2637867" y="2237300"/>
            <a:ext cx="2007284" cy="1296144"/>
          </a:xfrm>
          <a:prstGeom prst="wedgeRoundRectCallout">
            <a:avLst>
              <a:gd name="adj1" fmla="val 176"/>
              <a:gd name="adj2" fmla="val 74869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6000" rIns="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indent="-178213" algn="ctr">
              <a:spcBef>
                <a:spcPts val="600"/>
              </a:spcBef>
              <a:defRPr/>
            </a:pP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djelovanje </a:t>
            </a:r>
            <a:r>
              <a:rPr lang="hr-HR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 skladu 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 </a:t>
            </a:r>
            <a:r>
              <a:rPr lang="hr-HR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trenutačnim snažnim osjećajima</a:t>
            </a:r>
          </a:p>
        </p:txBody>
      </p:sp>
      <p:sp>
        <p:nvSpPr>
          <p:cNvPr id="16" name="Rounded Rectangular Callout 15"/>
          <p:cNvSpPr/>
          <p:nvPr/>
        </p:nvSpPr>
        <p:spPr>
          <a:xfrm>
            <a:off x="5186998" y="1988840"/>
            <a:ext cx="2935878" cy="1440160"/>
          </a:xfrm>
          <a:prstGeom prst="wedgeRoundRectCallout">
            <a:avLst>
              <a:gd name="adj1" fmla="val -37847"/>
              <a:gd name="adj2" fmla="val 7734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6000" rIns="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indent="-178213" algn="ctr">
              <a:spcBef>
                <a:spcPts val="600"/>
              </a:spcBef>
              <a:defRPr/>
            </a:pPr>
            <a:r>
              <a:rPr lang="hr-HR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racionalno odabiranje sredstava</a:t>
            </a:r>
            <a:r>
              <a:rPr lang="hr-HR" dirty="0"/>
              <a:t> 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 </a:t>
            </a:r>
            <a:r>
              <a:rPr lang="hr-HR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slijepo držanje do cilja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r-HR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(cilj je apsolutan, cilj opravdava sredstva)</a:t>
            </a:r>
          </a:p>
        </p:txBody>
      </p:sp>
      <p:sp>
        <p:nvSpPr>
          <p:cNvPr id="17" name="Rounded Rectangular Callout 16"/>
          <p:cNvSpPr/>
          <p:nvPr/>
        </p:nvSpPr>
        <p:spPr>
          <a:xfrm>
            <a:off x="6481771" y="4797152"/>
            <a:ext cx="2554725" cy="1152128"/>
          </a:xfrm>
          <a:prstGeom prst="wedgeRoundRectCallout">
            <a:avLst>
              <a:gd name="adj1" fmla="val 5926"/>
              <a:gd name="adj2" fmla="val -80091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6000" rIns="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indent="-178213" algn="ctr">
              <a:spcBef>
                <a:spcPts val="600"/>
              </a:spcBef>
              <a:defRPr/>
            </a:pPr>
            <a:r>
              <a:rPr lang="hr-HR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racionalno odmjeravanje sredstava, cilja i posljedica </a:t>
            </a:r>
            <a:r>
              <a:rPr lang="hr-HR" b="1" dirty="0" smtClean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djelovanja</a:t>
            </a:r>
            <a:endParaRPr lang="hr-HR" i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-108521" y="797803"/>
            <a:ext cx="92514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7688" lvl="0" indent="-411163" fontAlgn="base">
              <a:spcBef>
                <a:spcPct val="20000"/>
              </a:spcBef>
              <a:spcAft>
                <a:spcPct val="0"/>
              </a:spcAft>
              <a:buClr>
                <a:srgbClr val="F9F9F9"/>
              </a:buClr>
              <a:buSzPct val="65000"/>
              <a:buFont typeface="Calibri" pitchFamily="34" charset="0"/>
              <a:buChar char="—"/>
              <a:defRPr/>
            </a:pPr>
            <a:r>
              <a:rPr lang="hr-HR" sz="2400" dirty="0" smtClean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djelovanje </a:t>
            </a:r>
            <a:r>
              <a:rPr lang="hr-HR" sz="2400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u kojem onaj koji djeluje (akter) </a:t>
            </a:r>
            <a:r>
              <a:rPr lang="hr-HR" sz="2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uzima u obzir djelovanje drugih</a:t>
            </a:r>
            <a:r>
              <a:rPr lang="hr-HR" sz="2400" dirty="0">
                <a:latin typeface="Calibri" pitchFamily="34" charset="0"/>
                <a:cs typeface="Calibri" pitchFamily="34" charset="0"/>
              </a:rPr>
              <a:t> i </a:t>
            </a:r>
            <a:r>
              <a:rPr lang="hr-HR" sz="2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prema tome se orijentira</a:t>
            </a:r>
          </a:p>
        </p:txBody>
      </p:sp>
    </p:spTree>
    <p:extLst>
      <p:ext uri="{BB962C8B-B14F-4D97-AF65-F5344CB8AC3E}">
        <p14:creationId xmlns:p14="http://schemas.microsoft.com/office/powerpoint/2010/main" val="266313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572560" cy="571504"/>
          </a:xfrm>
        </p:spPr>
        <p:txBody>
          <a:bodyPr/>
          <a:lstStyle/>
          <a:p>
            <a:r>
              <a:rPr lang="hr-HR" sz="3000" dirty="0" smtClean="0"/>
              <a:t>BRAK KAO SVRHOVITO – RACIONALNO DJELOVANJE</a:t>
            </a:r>
          </a:p>
        </p:txBody>
      </p:sp>
      <p:pic>
        <p:nvPicPr>
          <p:cNvPr id="6" name="Picture 2" descr="D:\SK_GOD_2017-18\PiG\politika_kao_ljudska_djelatnost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29"/>
          <a:stretch/>
        </p:blipFill>
        <p:spPr bwMode="auto">
          <a:xfrm>
            <a:off x="2510755" y="764704"/>
            <a:ext cx="4581525" cy="5826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2267745" y="2492896"/>
            <a:ext cx="4968552" cy="20162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r-HR" sz="28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67744" y="4480317"/>
            <a:ext cx="4968552" cy="22178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r-HR" sz="28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668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572560" cy="571504"/>
          </a:xfrm>
        </p:spPr>
        <p:txBody>
          <a:bodyPr/>
          <a:lstStyle/>
          <a:p>
            <a:r>
              <a:rPr lang="hr-HR" sz="3000" dirty="0" smtClean="0"/>
              <a:t>TRADICIONALNO DJELOVANJE </a:t>
            </a:r>
            <a:r>
              <a:rPr lang="hr-HR" sz="3000" b="0" i="1" dirty="0" smtClean="0"/>
              <a:t>- primjer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379" y="918479"/>
            <a:ext cx="5673432" cy="5673432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244533" y="2420738"/>
            <a:ext cx="2644393" cy="264439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sz="28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419981" y="1703719"/>
            <a:ext cx="216024" cy="4248472"/>
            <a:chOff x="7524328" y="1700808"/>
            <a:chExt cx="216024" cy="4248472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7524328" y="1700808"/>
              <a:ext cx="0" cy="424847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21420000">
              <a:off x="7740352" y="1700808"/>
              <a:ext cx="0" cy="424847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78644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3443038"/>
              </p:ext>
            </p:extLst>
          </p:nvPr>
        </p:nvGraphicFramePr>
        <p:xfrm>
          <a:off x="395536" y="1022906"/>
          <a:ext cx="8352932" cy="5646447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28074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9869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073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60735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60735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60735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60735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607350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607350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607350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  <a:gridCol w="607350">
                  <a:extLst>
                    <a:ext uri="{9D8B030D-6E8A-4147-A177-3AD203B41FA5}">
                      <a16:colId xmlns="" xmlns:a16="http://schemas.microsoft.com/office/drawing/2014/main" val="20010"/>
                    </a:ext>
                  </a:extLst>
                </a:gridCol>
                <a:gridCol w="607350"/>
              </a:tblGrid>
              <a:tr h="230531">
                <a:tc rowSpan="2" gridSpan="2"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/>
                      <a:r>
                        <a:rPr lang="hr-HR" sz="1600" b="1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učenik / učenica</a:t>
                      </a:r>
                      <a:endParaRPr lang="hr-HR" sz="16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hr-HR"/>
                    </a:p>
                  </a:txBody>
                  <a:tcPr/>
                </a:tc>
                <a:tc gridSpan="10"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1152000" algn="l" fontAlgn="ctr"/>
                      <a:r>
                        <a:rPr lang="hr-HR" sz="1400" b="0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zadaća </a:t>
                      </a:r>
                      <a:r>
                        <a:rPr lang="hr-HR" sz="1400" b="0" i="0" u="none" strike="noStrike" dirty="0" err="1" smtClean="0">
                          <a:solidFill>
                            <a:schemeClr val="tx1"/>
                          </a:solidFill>
                          <a:latin typeface="Calibri"/>
                        </a:rPr>
                        <a:t>br</a:t>
                      </a:r>
                      <a:endParaRPr lang="hr-HR" sz="1400" b="0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hr-H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r-H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r-H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r-H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r-H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hr-HR" sz="14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hr-HR" sz="14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hr-HR" sz="14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1152000" algn="l" fontAlgn="ctr"/>
                      <a:endParaRPr lang="hr-HR" sz="1400" b="0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3242">
                <a:tc gridSpan="2" vMerge="1">
                  <a:txBody>
                    <a:bodyPr/>
                    <a:lstStyle/>
                    <a:p>
                      <a:endParaRPr lang="hr-H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hr-HR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/>
                      <a:r>
                        <a:rPr lang="hr-HR" sz="1100" b="1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I.</a:t>
                      </a:r>
                      <a:endParaRPr lang="hr-HR" sz="11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/>
                      <a:r>
                        <a:rPr lang="hr-HR" sz="1100" b="1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II.</a:t>
                      </a:r>
                      <a:endParaRPr lang="hr-HR" sz="11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/>
                      <a:r>
                        <a:rPr lang="hr-HR" sz="1100" b="1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III.</a:t>
                      </a:r>
                      <a:endParaRPr lang="hr-HR" sz="11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/>
                      <a:r>
                        <a:rPr lang="hr-HR" sz="1100" b="1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IV.</a:t>
                      </a:r>
                      <a:endParaRPr lang="hr-HR" sz="11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/>
                      <a:r>
                        <a:rPr lang="hr-HR" sz="1100" b="1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V.</a:t>
                      </a:r>
                      <a:endParaRPr lang="hr-HR" sz="11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/>
                      <a:r>
                        <a:rPr lang="hr-HR" sz="1100" b="1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VI.</a:t>
                      </a:r>
                      <a:endParaRPr lang="hr-HR" sz="11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/>
                      <a:r>
                        <a:rPr lang="hr-HR" sz="1100" b="1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VII.</a:t>
                      </a:r>
                      <a:endParaRPr lang="hr-HR" sz="11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/>
                      <a:r>
                        <a:rPr lang="hr-HR" sz="1100" b="1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VIII.</a:t>
                      </a:r>
                      <a:endParaRPr lang="hr-HR" sz="11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/>
                      <a:r>
                        <a:rPr lang="hr-HR" sz="1100" b="1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IX.</a:t>
                      </a:r>
                      <a:endParaRPr lang="hr-HR" sz="11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1100" b="1" i="0" u="none" strike="noStrike" dirty="0" smtClean="0">
                          <a:solidFill>
                            <a:schemeClr val="tx1"/>
                          </a:solidFill>
                          <a:latin typeface="Calibri"/>
                        </a:rPr>
                        <a:t>X.</a:t>
                      </a:r>
                      <a:endParaRPr lang="hr-HR" sz="11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48A">
                        <a:lumMod val="50000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52205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CRNKOVIĆ 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Tara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600" b="1" i="0" u="none" strike="noStrike" kern="1200" noProof="0" dirty="0">
                        <a:solidFill>
                          <a:schemeClr val="tx1"/>
                        </a:solidFill>
                        <a:latin typeface="Calibri"/>
                        <a:ea typeface=""/>
                        <a:cs typeface="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DRAGOSLAVIĆ</a:t>
                      </a:r>
                      <a:r>
                        <a:rPr lang="hr-HR" sz="1200" b="1" i="0" u="none" strike="noStrike" baseline="0" dirty="0" smtClean="0">
                          <a:solidFill>
                            <a:schemeClr val="bg1"/>
                          </a:solidFill>
                          <a:latin typeface="Calibri"/>
                        </a:rPr>
                        <a:t> 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Eli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FABIJANIĆ</a:t>
                      </a:r>
                      <a:r>
                        <a:rPr lang="hr-HR" sz="1200" b="1" i="0" u="none" strike="noStrike" baseline="0" dirty="0" smtClean="0">
                          <a:solidFill>
                            <a:schemeClr val="bg1"/>
                          </a:solidFill>
                          <a:latin typeface="Calibri"/>
                        </a:rPr>
                        <a:t> 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Mislav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GLIGORA</a:t>
                      </a:r>
                      <a:r>
                        <a:rPr lang="hr-HR" sz="1200" b="0" i="0" u="none" strike="noStrike" baseline="0" dirty="0" smtClean="0">
                          <a:solidFill>
                            <a:schemeClr val="bg1"/>
                          </a:solidFill>
                          <a:latin typeface="Calibri"/>
                        </a:rPr>
                        <a:t> Helena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252205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HERENDA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Dorijan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6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JELIČIĆ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Melani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 smtClean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 smtClean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 smtClean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 smtClean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 smtClean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 smtClean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 smtClean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 smtClean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 smtClean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 smtClean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JOVANOVIĆ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Lucia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72000"/>
                      <a:r>
                        <a:rPr kumimoji="0" lang="hr-HR" sz="1200" b="1" i="0" u="none" strike="noStrike" kern="1200" dirty="0" smtClean="0">
                          <a:solidFill>
                            <a:schemeClr val="bg1"/>
                          </a:solidFill>
                          <a:latin typeface="Calibri"/>
                          <a:ea typeface=""/>
                          <a:cs typeface=""/>
                        </a:rPr>
                        <a:t>KARAVANIĆ</a:t>
                      </a:r>
                      <a:r>
                        <a:rPr kumimoji="0" lang="hr-HR" sz="1200" b="0" i="0" u="none" strike="noStrike" kern="1200" dirty="0" smtClean="0">
                          <a:solidFill>
                            <a:schemeClr val="bg1"/>
                          </a:solidFill>
                          <a:latin typeface="Calibri"/>
                          <a:ea typeface=""/>
                          <a:cs typeface=""/>
                        </a:rPr>
                        <a:t> Ema</a:t>
                      </a:r>
                      <a:endParaRPr kumimoji="0" lang="hr-HR" sz="1200" b="0" i="0" u="none" strike="noStrike" kern="1200" dirty="0">
                        <a:solidFill>
                          <a:schemeClr val="bg1"/>
                        </a:solidFill>
                        <a:latin typeface="Calibri"/>
                        <a:ea typeface=""/>
                        <a:cs typeface="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KARAVANIĆ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Luka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r-HR" sz="12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252205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MARŽIĆ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Matea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600" b="1" i="0" u="none" strike="noStrike" kern="1200" noProof="0" dirty="0" smtClean="0">
                        <a:solidFill>
                          <a:schemeClr val="tx1"/>
                        </a:solidFill>
                        <a:latin typeface="Calibri"/>
                        <a:ea typeface=""/>
                        <a:cs typeface="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18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20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MIOČIĆ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Matija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PENDE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Ivana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PERIŠIĆ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Luka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ŠKODA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Ivan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ŠKUNCA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Anton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  <a:tr h="252205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ŠUGAR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Katarina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600" b="1" i="0" u="none" strike="noStrike" kern="1200" noProof="0" dirty="0">
                        <a:solidFill>
                          <a:schemeClr val="tx1"/>
                        </a:solidFill>
                        <a:latin typeface="Calibri"/>
                        <a:ea typeface=""/>
                        <a:cs typeface="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7"/>
                  </a:ext>
                </a:extLst>
              </a:tr>
              <a:tr h="248462"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ŠUPRAHA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David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Book Antiqu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marL="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1pPr>
                      <a:lvl2pPr marL="457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2pPr>
                      <a:lvl3pPr marL="914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3pPr>
                      <a:lvl4pPr marL="1371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4pPr>
                      <a:lvl5pPr marL="18288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5pPr>
                      <a:lvl6pPr marL="22860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6pPr>
                      <a:lvl7pPr marL="27432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7pPr>
                      <a:lvl8pPr marL="32004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8pPr>
                      <a:lvl9pPr marL="3657600" algn="l" rtl="0" eaLnBrk="1" latinLnBrk="0" hangingPunct="1">
                        <a:defRPr kumimoji="0" kern="1200">
                          <a:solidFill>
                            <a:schemeClr val="tx1"/>
                          </a:solidFill>
                          <a:latin typeface="Georgia"/>
                          <a:ea typeface="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8"/>
                  </a:ext>
                </a:extLst>
              </a:tr>
              <a:tr h="24846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18</a:t>
                      </a:r>
                      <a:endParaRPr lang="hr-HR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TIČIĆ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Dora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24846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19</a:t>
                      </a:r>
                      <a:endParaRPr lang="hr-HR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TIČIĆ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Matea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24846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20</a:t>
                      </a:r>
                      <a:endParaRPr lang="hr-HR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TURKOVIĆ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Sara Antonija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  <a:tr h="24846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hr-HR" sz="11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21</a:t>
                      </a:r>
                      <a:endParaRPr lang="hr-HR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72000" algn="l" fontAlgn="ctr"/>
                      <a:r>
                        <a:rPr lang="hr-HR" sz="1200" b="1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VALENTIĆ</a:t>
                      </a:r>
                      <a:r>
                        <a:rPr lang="hr-HR" sz="1200" b="0" i="0" u="none" strike="noStrike" dirty="0" smtClean="0">
                          <a:solidFill>
                            <a:schemeClr val="bg1"/>
                          </a:solidFill>
                          <a:latin typeface="Calibri"/>
                        </a:rPr>
                        <a:t> Franćeska</a:t>
                      </a:r>
                      <a:endParaRPr lang="hr-HR" sz="12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ts val="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hr-H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-324544" y="269399"/>
            <a:ext cx="4788024" cy="753507"/>
          </a:xfrm>
          <a:prstGeom prst="rect">
            <a:avLst/>
          </a:prstGeom>
          <a:noFill/>
        </p:spPr>
        <p:txBody>
          <a:bodyPr anchor="ctr"/>
          <a:lstStyle/>
          <a:p>
            <a:pPr algn="ctr" eaLnBrk="0" hangingPunct="0">
              <a:lnSpc>
                <a:spcPts val="2000"/>
              </a:lnSpc>
              <a:defRPr/>
            </a:pPr>
            <a:r>
              <a:rPr lang="hr-HR" sz="3600" b="1" kern="0" dirty="0" smtClean="0">
                <a:solidFill>
                  <a:srgbClr val="FFC00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DOMAĆA ZADAĆA</a:t>
            </a:r>
          </a:p>
          <a:p>
            <a:pPr algn="ctr" eaLnBrk="0" hangingPunct="0">
              <a:lnSpc>
                <a:spcPts val="2000"/>
              </a:lnSpc>
            </a:pPr>
            <a:r>
              <a:rPr lang="hr-HR" sz="2000" u="sng" kern="0" dirty="0">
                <a:solidFill>
                  <a:prstClr val="white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srednja-skola.github.io/sociologija</a:t>
            </a:r>
            <a:endParaRPr lang="hr-HR" sz="3600" i="1" u="sng" kern="0" dirty="0" smtClean="0">
              <a:solidFill>
                <a:prstClr val="white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006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Content Placeholder 2"/>
          <p:cNvSpPr>
            <a:spLocks noGrp="1"/>
          </p:cNvSpPr>
          <p:nvPr>
            <p:ph idx="1"/>
          </p:nvPr>
        </p:nvSpPr>
        <p:spPr>
          <a:xfrm>
            <a:off x="0" y="928670"/>
            <a:ext cx="9001156" cy="5572164"/>
          </a:xfrm>
        </p:spPr>
        <p:txBody>
          <a:bodyPr/>
          <a:lstStyle/>
          <a:p>
            <a:pPr>
              <a:spcBef>
                <a:spcPts val="2400"/>
              </a:spcBef>
              <a:defRPr/>
            </a:pPr>
            <a:r>
              <a:rPr lang="hr-HR" b="1" dirty="0" smtClean="0">
                <a:solidFill>
                  <a:srgbClr val="FFC000"/>
                </a:solidFill>
              </a:rPr>
              <a:t>DRUŠTVENA STRUKTURA</a:t>
            </a:r>
            <a:r>
              <a:rPr lang="hr-HR" dirty="0" smtClean="0">
                <a:solidFill>
                  <a:srgbClr val="FFC000"/>
                </a:solidFill>
              </a:rPr>
              <a:t> </a:t>
            </a:r>
            <a:r>
              <a:rPr lang="hr-HR" sz="2800" dirty="0" smtClean="0"/>
              <a:t>– relativno trajan, stabilan i uređen </a:t>
            </a: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skup odnosa među ljudima</a:t>
            </a:r>
          </a:p>
          <a:p>
            <a:pPr lvl="1">
              <a:spcBef>
                <a:spcPts val="2400"/>
              </a:spcBef>
              <a:defRPr/>
            </a:pPr>
            <a:r>
              <a:rPr lang="hr-HR" sz="2400" i="1" dirty="0" smtClean="0"/>
              <a:t>sastoji se od </a:t>
            </a:r>
            <a:r>
              <a:rPr lang="hr-HR" sz="24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djelovanja ljudi </a:t>
            </a:r>
            <a:r>
              <a:rPr lang="hr-HR" sz="2400" i="1" dirty="0" smtClean="0"/>
              <a:t>i njihovih</a:t>
            </a:r>
            <a:r>
              <a:rPr lang="hr-HR" sz="2400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4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međusobnih odnosa</a:t>
            </a:r>
            <a:r>
              <a:rPr lang="hr-HR" sz="2400" i="1" dirty="0" smtClean="0"/>
              <a:t>, a </a:t>
            </a:r>
            <a:r>
              <a:rPr lang="hr-HR" sz="2400" i="1" u="sng" dirty="0" smtClean="0"/>
              <a:t>ne od materijalnih predmeta</a:t>
            </a:r>
          </a:p>
          <a:p>
            <a:pPr>
              <a:spcBef>
                <a:spcPts val="2400"/>
              </a:spcBef>
              <a:defRPr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komponente društvene strukture:</a:t>
            </a:r>
          </a:p>
          <a:p>
            <a:pPr lvl="2" indent="-396000">
              <a:spcBef>
                <a:spcPts val="600"/>
              </a:spcBef>
              <a:defRPr/>
            </a:pPr>
            <a:r>
              <a:rPr lang="hr-HR" sz="2400" dirty="0" smtClean="0"/>
              <a:t>položaj i status</a:t>
            </a:r>
          </a:p>
          <a:p>
            <a:pPr lvl="2" indent="-396000">
              <a:spcBef>
                <a:spcPts val="600"/>
              </a:spcBef>
              <a:defRPr/>
            </a:pPr>
            <a:r>
              <a:rPr lang="hr-HR" sz="2400" dirty="0" smtClean="0"/>
              <a:t>uloge</a:t>
            </a:r>
          </a:p>
          <a:p>
            <a:pPr lvl="2" indent="-396000">
              <a:spcBef>
                <a:spcPts val="600"/>
              </a:spcBef>
              <a:defRPr/>
            </a:pPr>
            <a:r>
              <a:rPr lang="hr-HR" sz="2400" dirty="0" smtClean="0"/>
              <a:t>društvene grupe</a:t>
            </a:r>
          </a:p>
          <a:p>
            <a:pPr lvl="2" indent="-396000">
              <a:spcBef>
                <a:spcPts val="600"/>
              </a:spcBef>
              <a:defRPr/>
            </a:pPr>
            <a:r>
              <a:rPr lang="hr-HR" sz="2400" dirty="0" smtClean="0"/>
              <a:t>organizacije</a:t>
            </a:r>
          </a:p>
          <a:p>
            <a:pPr lvl="2" indent="-396000">
              <a:spcBef>
                <a:spcPts val="600"/>
              </a:spcBef>
              <a:defRPr/>
            </a:pPr>
            <a:r>
              <a:rPr lang="hr-HR" sz="2400" dirty="0" smtClean="0"/>
              <a:t>institucije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57158" y="142852"/>
            <a:ext cx="8572560" cy="57150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6800000"/>
              </a:lightRig>
            </a:scene3d>
            <a:sp3d prstMaterial="softEdge"/>
          </a:bodyPr>
          <a:lstStyle/>
          <a:p>
            <a:pPr lvl="0">
              <a:defRPr/>
            </a:pPr>
            <a:r>
              <a:rPr lang="hr-HR" sz="3000" b="1" dirty="0" smtClean="0">
                <a:ln w="6350"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Calibri" pitchFamily="34" charset="0"/>
              </a:rPr>
              <a:t>DRUŠTVENO DJELOVANJE I DRUŠTVENA STRUKTURA</a:t>
            </a:r>
            <a:endParaRPr kumimoji="0" lang="hr-HR" sz="2600" b="1" i="0" u="none" strike="noStrike" kern="1200" cap="none" spc="0" normalizeH="0" baseline="0" noProof="0" dirty="0" smtClean="0">
              <a:ln w="6350">
                <a:noFill/>
              </a:ln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itchFamily="34" charset="0"/>
              <a:ea typeface="+mj-ea"/>
              <a:cs typeface="Calibri" pitchFamily="34" charset="0"/>
            </a:endParaRPr>
          </a:p>
        </p:txBody>
      </p:sp>
      <p:pic>
        <p:nvPicPr>
          <p:cNvPr id="4" name="Content Placeholder 3" descr="dr_struktur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2065" y="3651104"/>
            <a:ext cx="3857651" cy="30182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/>
          <p:cNvSpPr txBox="1"/>
          <p:nvPr/>
        </p:nvSpPr>
        <p:spPr>
          <a:xfrm>
            <a:off x="8376392" y="6134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17 - 20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6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66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26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266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66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7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0" y="857254"/>
            <a:ext cx="9001156" cy="5715018"/>
          </a:xfrm>
        </p:spPr>
        <p:txBody>
          <a:bodyPr/>
          <a:lstStyle/>
          <a:p>
            <a:pPr marL="540000" lvl="1" indent="-360000">
              <a:spcBef>
                <a:spcPts val="1200"/>
              </a:spcBef>
              <a:buFont typeface="Tw Cen MT" pitchFamily="34" charset="-18"/>
              <a:buAutoNum type="arabicPeriod"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POLOŽAJ</a:t>
            </a:r>
            <a:r>
              <a:rPr lang="hr-HR" dirty="0" smtClean="0"/>
              <a:t> </a:t>
            </a:r>
            <a:r>
              <a:rPr lang="hr-HR" sz="2000" i="1" dirty="0" smtClean="0"/>
              <a:t>(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mjesta</a:t>
            </a:r>
            <a:r>
              <a:rPr lang="hr-HR" sz="2000" i="1" dirty="0" smtClean="0"/>
              <a:t> koja pojedinci zauzimaju u društvenoj strukturi)</a:t>
            </a:r>
            <a:r>
              <a:rPr lang="hr-HR" sz="1600" i="1" dirty="0" smtClean="0"/>
              <a:t> </a:t>
            </a:r>
            <a:r>
              <a:rPr lang="hr-HR" sz="2000" dirty="0" smtClean="0"/>
              <a:t>i </a:t>
            </a: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STATUS</a:t>
            </a:r>
            <a:r>
              <a:rPr lang="hr-HR" dirty="0" smtClean="0"/>
              <a:t> </a:t>
            </a:r>
            <a:r>
              <a:rPr lang="hr-HR" sz="2000" i="1" dirty="0" smtClean="0"/>
              <a:t>(položaj koji je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društveno vrednovan </a:t>
            </a:r>
            <a:r>
              <a:rPr lang="hr-HR" sz="2000" i="1" dirty="0" smtClean="0"/>
              <a:t>i povezan s različitim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pravima</a:t>
            </a:r>
            <a:r>
              <a:rPr lang="hr-HR" sz="2000" i="1" dirty="0" smtClean="0"/>
              <a:t>,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dužnostima</a:t>
            </a:r>
            <a:r>
              <a:rPr lang="hr-HR" sz="2000" i="1" dirty="0" smtClean="0"/>
              <a:t> i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očekivanjima</a:t>
            </a:r>
            <a:r>
              <a:rPr lang="hr-HR" sz="2000" i="1" dirty="0" smtClean="0"/>
              <a:t>)</a:t>
            </a:r>
          </a:p>
          <a:p>
            <a:pPr marL="540000" lvl="1" indent="-360000">
              <a:spcBef>
                <a:spcPts val="2400"/>
              </a:spcBef>
              <a:buFont typeface="Tw Cen MT" pitchFamily="34" charset="-18"/>
              <a:buAutoNum type="arabicPeriod"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ULOGE</a:t>
            </a:r>
            <a:r>
              <a:rPr lang="hr-HR" dirty="0" smtClean="0"/>
              <a:t> </a:t>
            </a:r>
            <a:r>
              <a:rPr lang="hr-HR" sz="2000" i="1" dirty="0"/>
              <a:t>(skup</a:t>
            </a:r>
            <a:r>
              <a:rPr lang="hr-HR" sz="2000" b="1" i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očekivanja </a:t>
            </a:r>
            <a:r>
              <a:rPr lang="hr-HR" sz="2000" i="1" dirty="0"/>
              <a:t>povezanih s određenim </a:t>
            </a:r>
            <a:r>
              <a:rPr lang="hr-HR" sz="2000" b="1" i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položajem</a:t>
            </a:r>
            <a:r>
              <a:rPr lang="hr-HR" sz="2000" i="1" dirty="0" smtClean="0"/>
              <a:t>)</a:t>
            </a:r>
          </a:p>
        </p:txBody>
      </p:sp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428625" y="71414"/>
            <a:ext cx="8337550" cy="414318"/>
          </a:xfrm>
        </p:spPr>
        <p:txBody>
          <a:bodyPr/>
          <a:lstStyle/>
          <a:p>
            <a:r>
              <a:rPr lang="hr-HR" dirty="0" smtClean="0"/>
              <a:t>KOMPONENTE DRUŠTVENE STRUKTURE</a:t>
            </a:r>
          </a:p>
        </p:txBody>
      </p:sp>
      <p:sp>
        <p:nvSpPr>
          <p:cNvPr id="4" name="Elipsa 5"/>
          <p:cNvSpPr/>
          <p:nvPr/>
        </p:nvSpPr>
        <p:spPr>
          <a:xfrm>
            <a:off x="4214810" y="4357694"/>
            <a:ext cx="1928826" cy="1046810"/>
          </a:xfrm>
          <a:prstGeom prst="ellipse">
            <a:avLst/>
          </a:prstGeom>
          <a:solidFill>
            <a:srgbClr val="002060"/>
          </a:solidFill>
          <a:ln w="38100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2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POLOŽAJ PACIJENTA</a:t>
            </a:r>
            <a:endParaRPr lang="hr-HR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" name="Ravni poveznik 12"/>
          <p:cNvCxnSpPr>
            <a:stCxn id="11" idx="4"/>
            <a:endCxn id="4" idx="0"/>
          </p:cNvCxnSpPr>
          <p:nvPr/>
        </p:nvCxnSpPr>
        <p:spPr>
          <a:xfrm rot="5400000">
            <a:off x="4909637" y="4064207"/>
            <a:ext cx="563074" cy="23901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avni poveznik 14"/>
          <p:cNvCxnSpPr>
            <a:stCxn id="4" idx="6"/>
            <a:endCxn id="12" idx="3"/>
          </p:cNvCxnSpPr>
          <p:nvPr/>
        </p:nvCxnSpPr>
        <p:spPr>
          <a:xfrm flipV="1">
            <a:off x="6143636" y="4739413"/>
            <a:ext cx="627403" cy="141686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avni poveznik 17"/>
          <p:cNvCxnSpPr>
            <a:stCxn id="4" idx="5"/>
            <a:endCxn id="13" idx="1"/>
          </p:cNvCxnSpPr>
          <p:nvPr/>
        </p:nvCxnSpPr>
        <p:spPr>
          <a:xfrm rot="16200000" flipH="1">
            <a:off x="5832367" y="5280000"/>
            <a:ext cx="385504" cy="327907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ni poveznik 22"/>
          <p:cNvCxnSpPr>
            <a:stCxn id="4" idx="3"/>
            <a:endCxn id="14" idx="7"/>
          </p:cNvCxnSpPr>
          <p:nvPr/>
        </p:nvCxnSpPr>
        <p:spPr>
          <a:xfrm flipH="1">
            <a:off x="4135461" y="5251202"/>
            <a:ext cx="361819" cy="375042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vni poveznik 24"/>
          <p:cNvCxnSpPr>
            <a:stCxn id="4" idx="1"/>
            <a:endCxn id="10" idx="5"/>
          </p:cNvCxnSpPr>
          <p:nvPr/>
        </p:nvCxnSpPr>
        <p:spPr>
          <a:xfrm rot="16200000" flipV="1">
            <a:off x="3916458" y="3930174"/>
            <a:ext cx="210673" cy="950972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ipsa 10"/>
          <p:cNvSpPr/>
          <p:nvPr/>
        </p:nvSpPr>
        <p:spPr>
          <a:xfrm>
            <a:off x="2285984" y="3500438"/>
            <a:ext cx="1476562" cy="937124"/>
          </a:xfrm>
          <a:prstGeom prst="ellipse">
            <a:avLst/>
          </a:prstGeom>
          <a:solidFill>
            <a:srgbClr val="C00000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ULOGA ČLANA OBITELJI</a:t>
            </a:r>
            <a:endParaRPr lang="hr-HR" sz="1600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Elipsa 6"/>
          <p:cNvSpPr/>
          <p:nvPr/>
        </p:nvSpPr>
        <p:spPr>
          <a:xfrm>
            <a:off x="4500562" y="2928934"/>
            <a:ext cx="1405124" cy="865686"/>
          </a:xfrm>
          <a:prstGeom prst="ellipse">
            <a:avLst/>
          </a:prstGeom>
          <a:solidFill>
            <a:srgbClr val="C00000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ULOGA BOLESNIKA</a:t>
            </a:r>
            <a:endParaRPr lang="hr-HR" sz="1600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" name="Elipsa 7"/>
          <p:cNvSpPr/>
          <p:nvPr/>
        </p:nvSpPr>
        <p:spPr>
          <a:xfrm>
            <a:off x="6572264" y="4000504"/>
            <a:ext cx="1357322" cy="865686"/>
          </a:xfrm>
          <a:prstGeom prst="ellipse">
            <a:avLst/>
          </a:prstGeom>
          <a:solidFill>
            <a:srgbClr val="C00000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ULOGA CIMERA</a:t>
            </a:r>
            <a:endParaRPr lang="hr-HR" sz="1600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" name="Elipsa 8"/>
          <p:cNvSpPr/>
          <p:nvPr/>
        </p:nvSpPr>
        <p:spPr>
          <a:xfrm>
            <a:off x="6000760" y="5500702"/>
            <a:ext cx="1285884" cy="928694"/>
          </a:xfrm>
          <a:prstGeom prst="ellipse">
            <a:avLst/>
          </a:prstGeom>
          <a:solidFill>
            <a:srgbClr val="C00000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ULOGA KUPCA NOVINA</a:t>
            </a:r>
            <a:endParaRPr lang="hr-HR" sz="1600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4" name="Elipsa 9"/>
          <p:cNvSpPr/>
          <p:nvPr/>
        </p:nvSpPr>
        <p:spPr>
          <a:xfrm>
            <a:off x="2861060" y="5500702"/>
            <a:ext cx="1493054" cy="857256"/>
          </a:xfrm>
          <a:prstGeom prst="ellipse">
            <a:avLst/>
          </a:prstGeom>
          <a:solidFill>
            <a:srgbClr val="C00000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hr-HR" sz="16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ULOGA POZNANIKA</a:t>
            </a:r>
            <a:endParaRPr lang="hr-HR" sz="1600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376392" y="6134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17 - 20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5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2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75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25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1" grpId="0" build="p"/>
      <p:bldP spid="4" grpId="0" build="allAtOnce" animBg="1"/>
      <p:bldP spid="10" grpId="0" build="allAtOnce" animBg="1"/>
      <p:bldP spid="11" grpId="0" build="allAtOnce" animBg="1"/>
      <p:bldP spid="12" grpId="0" build="allAtOnce" animBg="1"/>
      <p:bldP spid="13" grpId="0" build="allAtOnce" animBg="1"/>
      <p:bldP spid="14" grpId="0" build="allAtOnce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a 5"/>
          <p:cNvSpPr/>
          <p:nvPr/>
        </p:nvSpPr>
        <p:spPr>
          <a:xfrm>
            <a:off x="3286116" y="2428868"/>
            <a:ext cx="2786082" cy="1714512"/>
          </a:xfrm>
          <a:prstGeom prst="ellipse">
            <a:avLst/>
          </a:prstGeom>
          <a:solidFill>
            <a:srgbClr val="C00000"/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28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POLOŽAJ UČENIKA</a:t>
            </a:r>
            <a:endParaRPr lang="hr-HR" sz="2800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3" name="Ravni poveznik 12"/>
          <p:cNvCxnSpPr>
            <a:stCxn id="7" idx="4"/>
            <a:endCxn id="6" idx="0"/>
          </p:cNvCxnSpPr>
          <p:nvPr/>
        </p:nvCxnSpPr>
        <p:spPr>
          <a:xfrm rot="5400000">
            <a:off x="4214810" y="1893083"/>
            <a:ext cx="1000132" cy="7143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/>
          <p:cNvCxnSpPr>
            <a:stCxn id="6" idx="6"/>
            <a:endCxn id="8" idx="3"/>
          </p:cNvCxnSpPr>
          <p:nvPr/>
        </p:nvCxnSpPr>
        <p:spPr>
          <a:xfrm flipV="1">
            <a:off x="6072198" y="2679645"/>
            <a:ext cx="1211164" cy="60647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/>
          <p:cNvCxnSpPr>
            <a:stCxn id="6" idx="5"/>
            <a:endCxn id="9" idx="1"/>
          </p:cNvCxnSpPr>
          <p:nvPr/>
        </p:nvCxnSpPr>
        <p:spPr>
          <a:xfrm rot="16200000" flipH="1">
            <a:off x="5376793" y="4179687"/>
            <a:ext cx="1429067" cy="85428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avni poveznik 22"/>
          <p:cNvCxnSpPr>
            <a:stCxn id="6" idx="3"/>
            <a:endCxn id="10" idx="7"/>
          </p:cNvCxnSpPr>
          <p:nvPr/>
        </p:nvCxnSpPr>
        <p:spPr>
          <a:xfrm rot="5400000">
            <a:off x="2195265" y="3893936"/>
            <a:ext cx="1500505" cy="149722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/>
          <p:cNvCxnSpPr>
            <a:stCxn id="6" idx="2"/>
            <a:endCxn id="11" idx="5"/>
          </p:cNvCxnSpPr>
          <p:nvPr/>
        </p:nvCxnSpPr>
        <p:spPr>
          <a:xfrm rot="10800000">
            <a:off x="1860638" y="2679646"/>
            <a:ext cx="1425478" cy="60647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lipsa 10"/>
          <p:cNvSpPr/>
          <p:nvPr/>
        </p:nvSpPr>
        <p:spPr>
          <a:xfrm>
            <a:off x="214282" y="1643050"/>
            <a:ext cx="1928826" cy="1214446"/>
          </a:xfrm>
          <a:prstGeom prst="ellipse">
            <a:avLst/>
          </a:prstGeom>
          <a:solidFill>
            <a:schemeClr val="accent4">
              <a:lumMod val="50000"/>
            </a:schemeClr>
          </a:solidFill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ULOGA BRATA / SESTRE</a:t>
            </a:r>
            <a:endParaRPr lang="hr-HR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" name="Elipsa 6"/>
          <p:cNvSpPr/>
          <p:nvPr/>
        </p:nvSpPr>
        <p:spPr>
          <a:xfrm>
            <a:off x="3786182" y="214290"/>
            <a:ext cx="1928826" cy="1214446"/>
          </a:xfrm>
          <a:prstGeom prst="ellipse">
            <a:avLst/>
          </a:prstGeom>
          <a:solidFill>
            <a:schemeClr val="accent4">
              <a:lumMod val="50000"/>
            </a:schemeClr>
          </a:solidFill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ULOGA PRIJATELJA</a:t>
            </a:r>
            <a:endParaRPr lang="hr-HR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Elipsa 7"/>
          <p:cNvSpPr/>
          <p:nvPr/>
        </p:nvSpPr>
        <p:spPr>
          <a:xfrm>
            <a:off x="7000892" y="1643050"/>
            <a:ext cx="1928826" cy="1214446"/>
          </a:xfrm>
          <a:prstGeom prst="ellipse">
            <a:avLst/>
          </a:prstGeom>
          <a:solidFill>
            <a:schemeClr val="accent4">
              <a:lumMod val="50000"/>
            </a:schemeClr>
          </a:solidFill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ULOGA KOLEGE U KLUPI</a:t>
            </a:r>
            <a:endParaRPr lang="hr-HR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" name="Elipsa 8"/>
          <p:cNvSpPr/>
          <p:nvPr/>
        </p:nvSpPr>
        <p:spPr>
          <a:xfrm>
            <a:off x="6215074" y="5143512"/>
            <a:ext cx="2071702" cy="1214446"/>
          </a:xfrm>
          <a:prstGeom prst="ellipse">
            <a:avLst/>
          </a:prstGeom>
          <a:solidFill>
            <a:schemeClr val="accent4">
              <a:lumMod val="50000"/>
            </a:schemeClr>
          </a:solidFill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hr-HR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ULOGA PREDSJEDNIKA RAZREDA</a:t>
            </a:r>
            <a:endParaRPr lang="hr-HR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" name="Elipsa 9"/>
          <p:cNvSpPr/>
          <p:nvPr/>
        </p:nvSpPr>
        <p:spPr>
          <a:xfrm>
            <a:off x="428596" y="5214950"/>
            <a:ext cx="2071702" cy="1214446"/>
          </a:xfrm>
          <a:prstGeom prst="ellipse">
            <a:avLst/>
          </a:prstGeom>
          <a:solidFill>
            <a:schemeClr val="accent4">
              <a:lumMod val="50000"/>
            </a:schemeClr>
          </a:solidFill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ULOGA REDARA</a:t>
            </a:r>
            <a:endParaRPr lang="hr-HR" b="1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76392" y="6134"/>
            <a:ext cx="75693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17 - 20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7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2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 animBg="1"/>
      <p:bldP spid="11" grpId="0" build="allAtOnce" animBg="1"/>
      <p:bldP spid="7" grpId="0" build="allAtOnce" animBg="1"/>
      <p:bldP spid="8" grpId="0" build="allAtOnce" animBg="1"/>
      <p:bldP spid="9" grpId="0" build="allAtOnce" animBg="1"/>
      <p:bldP spid="10" grpId="0" build="allAtOnce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0" y="836712"/>
            <a:ext cx="9001156" cy="5715018"/>
          </a:xfrm>
        </p:spPr>
        <p:txBody>
          <a:bodyPr/>
          <a:lstStyle/>
          <a:p>
            <a:pPr marL="540000" lvl="1" indent="-360000">
              <a:spcBef>
                <a:spcPts val="1200"/>
              </a:spcBef>
              <a:buFont typeface="Tw Cen MT" pitchFamily="34" charset="-18"/>
              <a:buAutoNum type="arabicPeriod"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POLOŽAJ</a:t>
            </a:r>
            <a:r>
              <a:rPr lang="hr-HR" dirty="0" smtClean="0"/>
              <a:t> </a:t>
            </a:r>
            <a:r>
              <a:rPr lang="hr-HR" sz="2000" i="1" dirty="0" smtClean="0"/>
              <a:t>(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mjesta</a:t>
            </a:r>
            <a:r>
              <a:rPr lang="hr-HR" sz="2000" i="1" dirty="0" smtClean="0"/>
              <a:t> koja pojedinci zauzimaju u društvenoj strukturi)</a:t>
            </a:r>
            <a:r>
              <a:rPr lang="hr-HR" sz="1600" i="1" dirty="0" smtClean="0"/>
              <a:t> </a:t>
            </a:r>
            <a:r>
              <a:rPr lang="hr-HR" sz="2000" dirty="0" smtClean="0"/>
              <a:t>i </a:t>
            </a: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STATUS</a:t>
            </a:r>
            <a:r>
              <a:rPr lang="hr-HR" dirty="0" smtClean="0"/>
              <a:t> </a:t>
            </a:r>
            <a:r>
              <a:rPr lang="hr-HR" sz="2000" i="1" dirty="0" smtClean="0"/>
              <a:t>(položaj koji je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društveno vrednovan </a:t>
            </a:r>
            <a:r>
              <a:rPr lang="hr-HR" sz="2000" i="1" dirty="0" smtClean="0"/>
              <a:t>i povezan s različitim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pravima</a:t>
            </a:r>
            <a:r>
              <a:rPr lang="hr-HR" sz="2000" i="1" dirty="0" smtClean="0"/>
              <a:t>,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dužnostima</a:t>
            </a:r>
            <a:r>
              <a:rPr lang="hr-HR" sz="2000" i="1" dirty="0" smtClean="0"/>
              <a:t> i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očekivanjima</a:t>
            </a:r>
            <a:r>
              <a:rPr lang="hr-HR" sz="2000" i="1" dirty="0" smtClean="0"/>
              <a:t>)</a:t>
            </a:r>
          </a:p>
          <a:p>
            <a:pPr marL="540000" lvl="1" indent="-360000">
              <a:spcBef>
                <a:spcPts val="2400"/>
              </a:spcBef>
              <a:buFont typeface="Tw Cen MT" pitchFamily="34" charset="-18"/>
              <a:buAutoNum type="arabicPeriod"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ULOGE</a:t>
            </a:r>
            <a:r>
              <a:rPr lang="hr-HR" dirty="0" smtClean="0"/>
              <a:t> </a:t>
            </a:r>
            <a:r>
              <a:rPr lang="hr-HR" sz="2000" i="1" dirty="0" smtClean="0"/>
              <a:t>(skup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očekivanja </a:t>
            </a:r>
            <a:r>
              <a:rPr lang="hr-HR" sz="2000" i="1" dirty="0" smtClean="0"/>
              <a:t>povezanih s određenim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položajem</a:t>
            </a:r>
            <a:r>
              <a:rPr lang="hr-HR" sz="2000" i="1" dirty="0" smtClean="0"/>
              <a:t>)</a:t>
            </a:r>
          </a:p>
          <a:p>
            <a:pPr marL="540000" lvl="1" indent="-360000">
              <a:spcBef>
                <a:spcPts val="2400"/>
              </a:spcBef>
              <a:buFont typeface="Tw Cen MT" pitchFamily="34" charset="-18"/>
              <a:buAutoNum type="arabicPeriod"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DRUŠTVENE GRUPE </a:t>
            </a:r>
            <a:r>
              <a:rPr lang="hr-HR" sz="2000" i="1" dirty="0" smtClean="0"/>
              <a:t>(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dvoje</a:t>
            </a:r>
            <a:r>
              <a:rPr lang="hr-HR" sz="2000" i="1" dirty="0" smtClean="0"/>
              <a:t>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ili više ljudi </a:t>
            </a:r>
            <a:r>
              <a:rPr lang="hr-HR" sz="2000" i="1" dirty="0" smtClean="0"/>
              <a:t>koji su u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relativno trajnoj </a:t>
            </a:r>
            <a:r>
              <a:rPr lang="hr-HR" sz="20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stabilnoj interakciji</a:t>
            </a:r>
            <a:r>
              <a:rPr lang="hr-HR" sz="2000" i="1" dirty="0" smtClean="0"/>
              <a:t>, koji dijele zajednički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osjećaj pripadnosti </a:t>
            </a:r>
            <a:r>
              <a:rPr lang="hr-HR" sz="20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identiteta</a:t>
            </a:r>
            <a:r>
              <a:rPr lang="hr-HR" sz="2000" i="1" dirty="0" smtClean="0"/>
              <a:t>)</a:t>
            </a:r>
          </a:p>
          <a:p>
            <a:pPr marL="540000" lvl="1" indent="-360000">
              <a:spcBef>
                <a:spcPts val="2400"/>
              </a:spcBef>
              <a:buFont typeface="Tw Cen MT" pitchFamily="34" charset="-18"/>
              <a:buAutoNum type="arabicPeriod"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ORGANIZACIJE</a:t>
            </a:r>
            <a:r>
              <a:rPr lang="hr-HR" sz="2000" i="1" dirty="0" smtClean="0"/>
              <a:t> (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veće društvene grupe </a:t>
            </a:r>
            <a:r>
              <a:rPr lang="hr-HR" sz="2000" i="1" dirty="0" smtClean="0"/>
              <a:t>nastale radi postizanja nekog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cilja</a:t>
            </a:r>
            <a:r>
              <a:rPr lang="hr-HR" sz="2000" i="1" dirty="0" smtClean="0"/>
              <a:t> ili radi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interesa</a:t>
            </a:r>
            <a:r>
              <a:rPr lang="hr-HR" sz="2000" i="1" dirty="0" smtClean="0"/>
              <a:t>) – FORMALNE ORGANIZACIJE</a:t>
            </a:r>
          </a:p>
          <a:p>
            <a:pPr marL="540000" lvl="1" indent="-360000">
              <a:spcBef>
                <a:spcPts val="2400"/>
              </a:spcBef>
              <a:buFont typeface="Tw Cen MT" pitchFamily="34" charset="-18"/>
              <a:buAutoNum type="arabicPeriod"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INSTITUCIJE</a:t>
            </a:r>
            <a:r>
              <a:rPr lang="hr-HR" dirty="0" smtClean="0"/>
              <a:t> </a:t>
            </a:r>
            <a:r>
              <a:rPr lang="hr-HR" sz="2000" i="1" dirty="0" smtClean="0"/>
              <a:t>(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društvene</a:t>
            </a:r>
            <a:r>
              <a:rPr lang="hr-HR" sz="2000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aktivnosti</a:t>
            </a:r>
            <a:r>
              <a:rPr lang="hr-HR" sz="2000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000" i="1" dirty="0" smtClean="0"/>
              <a:t>koje se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redovito</a:t>
            </a:r>
            <a:r>
              <a:rPr lang="hr-HR" sz="2000" i="1" dirty="0" smtClean="0"/>
              <a:t> i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stalno</a:t>
            </a:r>
            <a:r>
              <a:rPr lang="hr-HR" sz="2000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ponavljaju</a:t>
            </a:r>
            <a:r>
              <a:rPr lang="hr-HR" sz="2000" i="1" dirty="0" smtClean="0"/>
              <a:t>, koje se održavaju i reguliraju pomoću društvenih normi i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imaju</a:t>
            </a:r>
            <a:r>
              <a:rPr lang="hr-HR" sz="2000" i="1" dirty="0" smtClean="0"/>
              <a:t>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veliku</a:t>
            </a:r>
            <a:r>
              <a:rPr lang="hr-HR" sz="2000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važnost</a:t>
            </a:r>
            <a:r>
              <a:rPr lang="hr-HR" sz="2000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za</a:t>
            </a:r>
            <a:r>
              <a:rPr lang="hr-HR" sz="2000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socijalnu</a:t>
            </a:r>
            <a:r>
              <a:rPr lang="hr-HR" sz="2000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0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strukturu</a:t>
            </a:r>
            <a:r>
              <a:rPr lang="hr-HR" sz="2000" i="1" dirty="0" smtClean="0"/>
              <a:t>) – obrazovne, gospodarske, političke, religijske, kulturne…</a:t>
            </a:r>
          </a:p>
        </p:txBody>
      </p:sp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428625" y="71414"/>
            <a:ext cx="8337550" cy="414318"/>
          </a:xfrm>
        </p:spPr>
        <p:txBody>
          <a:bodyPr/>
          <a:lstStyle/>
          <a:p>
            <a:r>
              <a:rPr lang="hr-HR" dirty="0" smtClean="0"/>
              <a:t>KOMPONENTE DRUŠTVENE STRUKTURE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6392" y="6134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17 - 20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633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7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1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Content Placeholder 2"/>
          <p:cNvSpPr>
            <a:spLocks noGrp="1"/>
          </p:cNvSpPr>
          <p:nvPr>
            <p:ph idx="1"/>
          </p:nvPr>
        </p:nvSpPr>
        <p:spPr>
          <a:xfrm>
            <a:off x="0" y="928670"/>
            <a:ext cx="9001156" cy="5572164"/>
          </a:xfrm>
        </p:spPr>
        <p:txBody>
          <a:bodyPr/>
          <a:lstStyle/>
          <a:p>
            <a:pPr>
              <a:spcBef>
                <a:spcPts val="2400"/>
              </a:spcBef>
              <a:defRPr/>
            </a:pPr>
            <a:r>
              <a:rPr lang="hr-HR" dirty="0" smtClean="0"/>
              <a:t>djelovanje pojedinaca je </a:t>
            </a:r>
            <a:r>
              <a:rPr lang="hr-HR" b="1" dirty="0" smtClean="0">
                <a:solidFill>
                  <a:srgbClr val="FFC000"/>
                </a:solidFill>
              </a:rPr>
              <a:t>pod utjecajem</a:t>
            </a:r>
            <a:r>
              <a:rPr lang="hr-HR" dirty="0" smtClean="0">
                <a:solidFill>
                  <a:srgbClr val="FFC000"/>
                </a:solidFill>
              </a:rPr>
              <a:t> </a:t>
            </a:r>
            <a:r>
              <a:rPr lang="hr-HR" dirty="0" smtClean="0"/>
              <a:t>društvene strukture, a društvena struktura se </a:t>
            </a:r>
            <a:r>
              <a:rPr lang="hr-HR" b="1" dirty="0" smtClean="0">
                <a:solidFill>
                  <a:srgbClr val="FFC000"/>
                </a:solidFill>
              </a:rPr>
              <a:t>mijenja</a:t>
            </a:r>
            <a:r>
              <a:rPr lang="hr-HR" dirty="0" smtClean="0">
                <a:solidFill>
                  <a:srgbClr val="FFC000"/>
                </a:solidFill>
              </a:rPr>
              <a:t> </a:t>
            </a:r>
            <a:r>
              <a:rPr lang="hr-HR" dirty="0" smtClean="0"/>
              <a:t>djelovanjem pojedinaca</a:t>
            </a:r>
            <a:endParaRPr lang="hr-HR" sz="2400" dirty="0" smtClean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57158" y="142852"/>
            <a:ext cx="8572560" cy="57150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6800000"/>
              </a:lightRig>
            </a:scene3d>
            <a:sp3d prstMaterial="softEdge"/>
          </a:bodyPr>
          <a:lstStyle/>
          <a:p>
            <a:pPr lvl="0">
              <a:defRPr/>
            </a:pPr>
            <a:r>
              <a:rPr lang="hr-HR" sz="3000" b="1" dirty="0" smtClean="0">
                <a:ln w="6350"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Calibri" pitchFamily="34" charset="0"/>
              </a:rPr>
              <a:t>DRUŠTVENO DJELOVANJE I DRUŠTVENA STRUKTURA</a:t>
            </a:r>
            <a:endParaRPr kumimoji="0" lang="hr-HR" sz="2600" b="1" i="0" u="none" strike="noStrike" kern="1200" cap="none" spc="0" normalizeH="0" baseline="0" noProof="0" dirty="0" smtClean="0">
              <a:ln w="6350">
                <a:noFill/>
              </a:ln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itchFamily="34" charset="0"/>
              <a:ea typeface="+mj-ea"/>
              <a:cs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76392" y="6134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17 - 20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467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7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Content Placeholder 2"/>
          <p:cNvSpPr>
            <a:spLocks noGrp="1"/>
          </p:cNvSpPr>
          <p:nvPr>
            <p:ph idx="1"/>
          </p:nvPr>
        </p:nvSpPr>
        <p:spPr>
          <a:xfrm>
            <a:off x="-36512" y="836712"/>
            <a:ext cx="9133330" cy="5904656"/>
          </a:xfrm>
        </p:spPr>
        <p:txBody>
          <a:bodyPr/>
          <a:lstStyle/>
          <a:p>
            <a:pPr>
              <a:spcBef>
                <a:spcPts val="3000"/>
              </a:spcBef>
              <a:defRPr/>
            </a:pP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UČINAK AGREGACIJE </a:t>
            </a:r>
            <a:r>
              <a:rPr lang="hr-HR" sz="2800" dirty="0" smtClean="0"/>
              <a:t>– </a:t>
            </a:r>
            <a:r>
              <a:rPr lang="hr-HR" sz="2400" dirty="0" smtClean="0"/>
              <a:t>situacija u kojoj veliki broj ljudi čini iste stvari može proizvesti </a:t>
            </a:r>
            <a:r>
              <a:rPr lang="hr-HR" sz="2400" b="1" dirty="0" smtClean="0">
                <a:solidFill>
                  <a:srgbClr val="FFC000"/>
                </a:solidFill>
              </a:rPr>
              <a:t>učinak suprotan njihovim pojedinačnim namjerama</a:t>
            </a:r>
            <a:r>
              <a:rPr lang="hr-HR" sz="2400" dirty="0" smtClean="0"/>
              <a:t> </a:t>
            </a:r>
            <a:r>
              <a:rPr lang="hr-HR" sz="2400" i="1" dirty="0" smtClean="0"/>
              <a:t>(npr. rasna struktura u susjedstvu ili bankrot banke)</a:t>
            </a:r>
            <a:endParaRPr lang="hr-HR" sz="2800" b="1" i="1" dirty="0" smtClean="0"/>
          </a:p>
          <a:p>
            <a:pPr>
              <a:spcBef>
                <a:spcPts val="2400"/>
              </a:spcBef>
              <a:defRPr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MANIFESTNE </a:t>
            </a:r>
            <a:r>
              <a:rPr lang="hr-H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(očite) </a:t>
            </a: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FUNKCIJE </a:t>
            </a:r>
            <a:r>
              <a:rPr lang="hr-HR" sz="2800" dirty="0" smtClean="0"/>
              <a:t>– </a:t>
            </a:r>
            <a:r>
              <a:rPr lang="hr-HR" sz="2400" dirty="0" smtClean="0"/>
              <a:t>one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objektivne posljedice </a:t>
            </a:r>
            <a:r>
              <a:rPr lang="hr-HR" sz="2400" dirty="0" smtClean="0"/>
              <a:t>koje pojedinac u svome djelovanju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namjerava </a:t>
            </a:r>
            <a:r>
              <a:rPr lang="hr-H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priznaje</a:t>
            </a:r>
            <a:endParaRPr lang="hr-HR" sz="2800" b="1" dirty="0" smtClean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spcBef>
                <a:spcPts val="3000"/>
              </a:spcBef>
              <a:defRPr/>
            </a:pP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LATENTNE </a:t>
            </a:r>
            <a:r>
              <a:rPr lang="hr-H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(skrivene) </a:t>
            </a:r>
            <a:r>
              <a:rPr lang="hr-HR" sz="28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FUNKCIJE</a:t>
            </a:r>
            <a:r>
              <a:rPr lang="hr-HR" sz="2800" dirty="0" smtClean="0">
                <a:solidFill>
                  <a:srgbClr val="FFC000"/>
                </a:solidFill>
              </a:rPr>
              <a:t> </a:t>
            </a:r>
            <a:r>
              <a:rPr lang="hr-HR" sz="2800" dirty="0" smtClean="0"/>
              <a:t>– </a:t>
            </a:r>
            <a:r>
              <a:rPr lang="hr-HR" sz="2400" dirty="0" smtClean="0"/>
              <a:t>one posljedice djelovanja koje su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nenamjeravane</a:t>
            </a:r>
            <a:r>
              <a:rPr lang="hr-HR" sz="2400" dirty="0" smtClean="0"/>
              <a:t> i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nespoznate</a:t>
            </a:r>
            <a:endParaRPr lang="hr-HR" sz="2800" b="1" dirty="0" smtClean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spcBef>
                <a:spcPts val="1800"/>
              </a:spcBef>
              <a:defRPr/>
            </a:pPr>
            <a:r>
              <a:rPr lang="hr-HR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neke namjeravane i nenamjeravane akcije pojedinaca mogu proizvesti </a:t>
            </a:r>
            <a:r>
              <a:rPr lang="hr-HR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pozitivne funkcije za društvo </a:t>
            </a:r>
            <a:r>
              <a:rPr lang="hr-HR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(npr. zatvorska kazna ili prizivanje kiše kod </a:t>
            </a:r>
            <a:r>
              <a:rPr lang="hr-HR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Hopi</a:t>
            </a:r>
            <a:r>
              <a:rPr lang="hr-HR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Indijanaca)</a:t>
            </a:r>
            <a:endParaRPr lang="hr-HR" sz="2400" b="1" i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spcBef>
                <a:spcPts val="1800"/>
              </a:spcBef>
              <a:defRPr/>
            </a:pPr>
            <a:r>
              <a:rPr lang="hr-HR" i="1" dirty="0" smtClean="0"/>
              <a:t>zadaća sociologije je otkriti manifestne i latentne funkcije (namjeravane i nenamjeravane posljedice nečijeg djelovanja)</a:t>
            </a:r>
            <a:r>
              <a:rPr lang="hr-HR" dirty="0" smtClean="0"/>
              <a:t> </a:t>
            </a:r>
          </a:p>
        </p:txBody>
      </p:sp>
      <p:sp>
        <p:nvSpPr>
          <p:cNvPr id="32770" name="Title 1"/>
          <p:cNvSpPr>
            <a:spLocks noGrp="1"/>
          </p:cNvSpPr>
          <p:nvPr>
            <p:ph type="title"/>
          </p:nvPr>
        </p:nvSpPr>
        <p:spPr>
          <a:xfrm>
            <a:off x="357159" y="71414"/>
            <a:ext cx="8643998" cy="571504"/>
          </a:xfrm>
        </p:spPr>
        <p:txBody>
          <a:bodyPr/>
          <a:lstStyle/>
          <a:p>
            <a:r>
              <a:rPr lang="hr-HR" dirty="0" smtClean="0"/>
              <a:t>MANIFESTNE I LATENTNE FUNKCIJE  </a:t>
            </a:r>
            <a:r>
              <a:rPr lang="hr-HR" sz="2000" i="1" dirty="0" smtClean="0"/>
              <a:t>(R. K. Merton)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6392" y="6134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21 - 22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8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8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572560" cy="571504"/>
          </a:xfrm>
        </p:spPr>
        <p:txBody>
          <a:bodyPr/>
          <a:lstStyle/>
          <a:p>
            <a:r>
              <a:rPr lang="hr-HR" sz="3000" dirty="0" smtClean="0"/>
              <a:t>DRUŠTVENA STRUKTRA		          </a:t>
            </a:r>
            <a:r>
              <a:rPr lang="hr-HR" sz="3000" b="0" i="1" dirty="0" smtClean="0"/>
              <a:t>ponavljanje</a:t>
            </a:r>
          </a:p>
        </p:txBody>
      </p:sp>
      <p:sp>
        <p:nvSpPr>
          <p:cNvPr id="5" name="Rectangle 4"/>
          <p:cNvSpPr/>
          <p:nvPr/>
        </p:nvSpPr>
        <p:spPr>
          <a:xfrm>
            <a:off x="54767" y="2944288"/>
            <a:ext cx="2274186" cy="589156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20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POLOŽAJ I STATUS</a:t>
            </a:r>
          </a:p>
        </p:txBody>
      </p:sp>
      <p:sp>
        <p:nvSpPr>
          <p:cNvPr id="9" name="Rectangle 8"/>
          <p:cNvSpPr/>
          <p:nvPr/>
        </p:nvSpPr>
        <p:spPr>
          <a:xfrm>
            <a:off x="2418885" y="2944288"/>
            <a:ext cx="1167018" cy="589156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20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ULOGE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692224" y="2944288"/>
            <a:ext cx="1708630" cy="58915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20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DR. GRUPE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486528" y="2944288"/>
            <a:ext cx="1879494" cy="589156"/>
          </a:xfrm>
          <a:prstGeom prst="rect">
            <a:avLst/>
          </a:prstGeom>
          <a:solidFill>
            <a:srgbClr val="009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20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ORGANIZACIJE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127563" y="1627334"/>
            <a:ext cx="2030809" cy="1080120"/>
          </a:xfrm>
          <a:prstGeom prst="wedgeRoundRectCallout">
            <a:avLst>
              <a:gd name="adj1" fmla="val -12104"/>
              <a:gd name="adj2" fmla="val 8366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indent="-178213" algn="ctr">
              <a:spcBef>
                <a:spcPts val="600"/>
              </a:spcBef>
              <a:defRPr/>
            </a:pPr>
            <a:r>
              <a:rPr lang="hr-HR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mjesta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koja pojedinci zauzimaju </a:t>
            </a:r>
            <a:r>
              <a:rPr lang="hr-HR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u društvenoj strukturi</a:t>
            </a:r>
          </a:p>
        </p:txBody>
      </p:sp>
      <p:sp>
        <p:nvSpPr>
          <p:cNvPr id="15" name="Rounded Rectangular Callout 14"/>
          <p:cNvSpPr/>
          <p:nvPr/>
        </p:nvSpPr>
        <p:spPr>
          <a:xfrm>
            <a:off x="2444834" y="1700807"/>
            <a:ext cx="2343190" cy="1018309"/>
          </a:xfrm>
          <a:prstGeom prst="wedgeRoundRectCallout">
            <a:avLst>
              <a:gd name="adj1" fmla="val -35215"/>
              <a:gd name="adj2" fmla="val 7395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6000" rIns="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indent="-178213" algn="ctr">
              <a:spcBef>
                <a:spcPts val="600"/>
              </a:spcBef>
              <a:defRPr/>
            </a:pPr>
            <a:r>
              <a:rPr lang="vi-VN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skup </a:t>
            </a:r>
            <a:r>
              <a:rPr lang="hr-HR" b="1" dirty="0" smtClean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očekivanja</a:t>
            </a:r>
            <a:r>
              <a:rPr lang="vi-VN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r-HR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povezanih s određenim</a:t>
            </a:r>
            <a:r>
              <a:rPr lang="vi-VN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b="1" dirty="0" smtClean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položajem</a:t>
            </a:r>
            <a:endParaRPr lang="hr-HR" b="1" dirty="0">
              <a:solidFill>
                <a:srgbClr val="FF0000"/>
              </a:solidFill>
              <a:highlight>
                <a:srgbClr val="FFFF00"/>
              </a:highlight>
              <a:latin typeface="Calibri"/>
              <a:ea typeface="Calibri"/>
              <a:cs typeface="Times New Roman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-108521" y="797803"/>
            <a:ext cx="925146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7688" lvl="0" indent="-411163" fontAlgn="base">
              <a:spcBef>
                <a:spcPts val="2400"/>
              </a:spcBef>
              <a:spcAft>
                <a:spcPct val="0"/>
              </a:spcAft>
              <a:buClr>
                <a:srgbClr val="F9F9F9"/>
              </a:buClr>
              <a:buSzPct val="65000"/>
              <a:buFont typeface="Calibri" pitchFamily="34" charset="0"/>
              <a:buChar char="—"/>
              <a:defRPr/>
            </a:pPr>
            <a:r>
              <a:rPr lang="hr-HR" sz="2400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relativno trajan, stabilan i uređen </a:t>
            </a:r>
            <a:r>
              <a:rPr lang="hr-HR" sz="2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skup odnosa među ljudima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456200" y="2944288"/>
            <a:ext cx="1553299" cy="589156"/>
          </a:xfrm>
          <a:prstGeom prst="rect">
            <a:avLst/>
          </a:prstGeom>
          <a:solidFill>
            <a:srgbClr val="663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r-HR" sz="20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INSTITUCIJE</a:t>
            </a:r>
          </a:p>
        </p:txBody>
      </p:sp>
      <p:sp>
        <p:nvSpPr>
          <p:cNvPr id="18" name="Rounded Rectangular Callout 17"/>
          <p:cNvSpPr/>
          <p:nvPr/>
        </p:nvSpPr>
        <p:spPr>
          <a:xfrm>
            <a:off x="184003" y="3861048"/>
            <a:ext cx="2595345" cy="1524044"/>
          </a:xfrm>
          <a:prstGeom prst="wedgeRoundRectCallout">
            <a:avLst>
              <a:gd name="adj1" fmla="val 7807"/>
              <a:gd name="adj2" fmla="val -77773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indent="-178213" algn="ctr">
              <a:spcBef>
                <a:spcPts val="600"/>
              </a:spcBef>
              <a:defRPr/>
            </a:pPr>
            <a:r>
              <a:rPr lang="hr-HR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položaj koji je društveno vrednovan</a:t>
            </a:r>
            <a:r>
              <a:rPr lang="hr-HR" dirty="0"/>
              <a:t> </a:t>
            </a:r>
            <a:r>
              <a:rPr lang="hr-HR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 povezan sa različitim pravima, dužnostima i očekivanjima</a:t>
            </a:r>
            <a:endParaRPr lang="hr-HR" b="1" dirty="0">
              <a:solidFill>
                <a:srgbClr val="FF0000"/>
              </a:solidFill>
              <a:highlight>
                <a:srgbClr val="FFFF00"/>
              </a:highlight>
              <a:latin typeface="Calibri"/>
              <a:ea typeface="Calibri"/>
              <a:cs typeface="Times New Roman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95878" y="3393375"/>
            <a:ext cx="100785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373834" y="3405250"/>
            <a:ext cx="75721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ular Callout 20"/>
          <p:cNvSpPr/>
          <p:nvPr/>
        </p:nvSpPr>
        <p:spPr>
          <a:xfrm>
            <a:off x="3002394" y="3789040"/>
            <a:ext cx="2937758" cy="1440160"/>
          </a:xfrm>
          <a:prstGeom prst="wedgeRoundRectCallout">
            <a:avLst>
              <a:gd name="adj1" fmla="val -1330"/>
              <a:gd name="adj2" fmla="val -7145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6000" rIns="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indent="-178213" algn="ctr">
              <a:spcBef>
                <a:spcPts val="600"/>
              </a:spcBef>
              <a:defRPr/>
            </a:pPr>
            <a:r>
              <a:rPr lang="vi-VN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dvoje ili više ljudi koji su u </a:t>
            </a:r>
            <a:r>
              <a:rPr lang="vi-VN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relativno trajnoj i stabilnoj interakciji</a:t>
            </a:r>
            <a:r>
              <a:rPr lang="vi-VN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koji </a:t>
            </a:r>
            <a:r>
              <a:rPr lang="vi-VN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dijele zajednički osjećaj pripadnosti i identiteta</a:t>
            </a:r>
            <a:endParaRPr lang="hr-HR" b="1" dirty="0">
              <a:solidFill>
                <a:srgbClr val="FF0000"/>
              </a:solidFill>
              <a:highlight>
                <a:srgbClr val="FFFF00"/>
              </a:highlight>
              <a:latin typeface="Calibri"/>
              <a:ea typeface="Calibri"/>
              <a:cs typeface="Times New Roman"/>
            </a:endParaRPr>
          </a:p>
        </p:txBody>
      </p:sp>
      <p:sp>
        <p:nvSpPr>
          <p:cNvPr id="22" name="Rounded Rectangular Callout 21"/>
          <p:cNvSpPr/>
          <p:nvPr/>
        </p:nvSpPr>
        <p:spPr>
          <a:xfrm>
            <a:off x="5540992" y="1362628"/>
            <a:ext cx="2113696" cy="1356489"/>
          </a:xfrm>
          <a:prstGeom prst="wedgeRoundRectCallout">
            <a:avLst>
              <a:gd name="adj1" fmla="val -5263"/>
              <a:gd name="adj2" fmla="val 68614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6000" rIns="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indent="-178213" algn="ctr">
              <a:spcBef>
                <a:spcPts val="600"/>
              </a:spcBef>
              <a:defRPr/>
            </a:pPr>
            <a:r>
              <a:rPr lang="vi-VN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veće društvene grupe nastale </a:t>
            </a:r>
            <a:r>
              <a:rPr lang="vi-VN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radi </a:t>
            </a:r>
            <a:r>
              <a:rPr lang="vi-VN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postizanja nekog </a:t>
            </a:r>
            <a:r>
              <a:rPr lang="vi-VN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cilja </a:t>
            </a:r>
            <a:r>
              <a:rPr lang="vi-VN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ili radi </a:t>
            </a:r>
            <a:r>
              <a:rPr lang="vi-VN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interesa</a:t>
            </a:r>
            <a:endParaRPr lang="hr-HR" b="1" dirty="0">
              <a:solidFill>
                <a:srgbClr val="FF0000"/>
              </a:solidFill>
              <a:highlight>
                <a:srgbClr val="FFFF00"/>
              </a:highlight>
              <a:latin typeface="Calibri"/>
              <a:ea typeface="Calibri"/>
              <a:cs typeface="Times New Roman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6119152" y="3789040"/>
            <a:ext cx="2845335" cy="1800200"/>
          </a:xfrm>
          <a:prstGeom prst="wedgeRoundRectCallout">
            <a:avLst>
              <a:gd name="adj1" fmla="val 39538"/>
              <a:gd name="adj2" fmla="val -68147"/>
              <a:gd name="adj3" fmla="val 16667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6000" rIns="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indent="-178213" algn="ctr">
              <a:spcBef>
                <a:spcPts val="600"/>
              </a:spcBef>
              <a:defRPr/>
            </a:pPr>
            <a:r>
              <a:rPr lang="vi-VN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društvene aktivnosti koje se redovito i stalno ponavljaju</a:t>
            </a:r>
            <a:r>
              <a:rPr lang="vi-VN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koje se održavaju i reguliraju pomoću društvenih normi i </a:t>
            </a:r>
            <a:r>
              <a:rPr lang="vi-VN" b="1" dirty="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Times New Roman"/>
              </a:rPr>
              <a:t>imaju veliku važnost za socijalnu strukturu</a:t>
            </a:r>
            <a:endParaRPr lang="hr-HR" b="1" dirty="0">
              <a:solidFill>
                <a:srgbClr val="FF0000"/>
              </a:solidFill>
              <a:highlight>
                <a:srgbClr val="FFFF00"/>
              </a:highlight>
              <a:latin typeface="Calibri"/>
              <a:ea typeface="Calibri"/>
              <a:cs typeface="Times New Roman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0" y="692696"/>
            <a:ext cx="9142948" cy="6048672"/>
            <a:chOff x="0" y="692696"/>
            <a:chExt cx="9142948" cy="6048672"/>
          </a:xfrm>
        </p:grpSpPr>
        <p:sp>
          <p:nvSpPr>
            <p:cNvPr id="4" name="Rectangle 3"/>
            <p:cNvSpPr/>
            <p:nvPr/>
          </p:nvSpPr>
          <p:spPr>
            <a:xfrm>
              <a:off x="0" y="692696"/>
              <a:ext cx="9142948" cy="6048672"/>
            </a:xfrm>
            <a:prstGeom prst="rect">
              <a:avLst/>
            </a:prstGeom>
            <a:solidFill>
              <a:schemeClr val="bg1">
                <a:alpha val="89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hr-H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  <p:pic>
          <p:nvPicPr>
            <p:cNvPr id="24" name="Content Placeholder 3" descr="dr_struktura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5091" y="1012731"/>
              <a:ext cx="6912767" cy="540860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noFill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84839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"/>
                            </p:stCondLst>
                            <p:childTnLst>
                              <p:par>
                                <p:cTn id="4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2" grpId="0" animBg="1"/>
      <p:bldP spid="13" grpId="0" animBg="1"/>
      <p:bldP spid="15" grpId="0" animBg="1"/>
      <p:bldP spid="19" grpId="0"/>
      <p:bldP spid="14" grpId="0" animBg="1"/>
      <p:bldP spid="18" grpId="0" animBg="1"/>
      <p:bldP spid="21" grpId="0" animBg="1"/>
      <p:bldP spid="22" grpId="0" animBg="1"/>
      <p:bldP spid="2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000108"/>
            <a:ext cx="9001000" cy="5429267"/>
          </a:xfrm>
        </p:spPr>
        <p:txBody>
          <a:bodyPr/>
          <a:lstStyle/>
          <a:p>
            <a:pPr>
              <a:defRPr/>
            </a:pPr>
            <a:r>
              <a:rPr lang="hr-HR" dirty="0" smtClean="0"/>
              <a:t>Što je znanost?</a:t>
            </a:r>
          </a:p>
          <a:p>
            <a:pPr>
              <a:spcBef>
                <a:spcPts val="2400"/>
              </a:spcBef>
              <a:defRPr/>
            </a:pP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ZNANOST</a:t>
            </a:r>
            <a:r>
              <a:rPr lang="hr-HR" b="1" dirty="0" smtClean="0"/>
              <a:t> </a:t>
            </a:r>
            <a:r>
              <a:rPr lang="hr-HR" sz="2000" i="1" dirty="0" smtClean="0"/>
              <a:t>(grč. episteme; lat. scientia)</a:t>
            </a:r>
            <a:r>
              <a:rPr lang="hr-HR" sz="2000" dirty="0" smtClean="0"/>
              <a:t> </a:t>
            </a:r>
            <a:r>
              <a:rPr lang="hr-HR" dirty="0" smtClean="0"/>
              <a:t>– je  znanje i traganje za znanjem utemeljeno na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znanstvenoj metodi</a:t>
            </a:r>
          </a:p>
          <a:p>
            <a:pPr>
              <a:spcBef>
                <a:spcPts val="2400"/>
              </a:spcBef>
              <a:defRPr/>
            </a:pPr>
            <a:r>
              <a:rPr lang="hr-HR" b="1" dirty="0" smtClean="0">
                <a:solidFill>
                  <a:srgbClr val="FFC000"/>
                </a:solidFill>
              </a:rPr>
              <a:t>znanost</a:t>
            </a:r>
            <a:r>
              <a:rPr lang="hr-HR" dirty="0" smtClean="0"/>
              <a:t> je </a:t>
            </a:r>
            <a:r>
              <a:rPr lang="hr-HR" u="sng" dirty="0" smtClean="0"/>
              <a:t>empirijska</a:t>
            </a:r>
            <a:r>
              <a:rPr lang="hr-HR" dirty="0" smtClean="0"/>
              <a:t> i </a:t>
            </a:r>
            <a:r>
              <a:rPr lang="hr-HR" u="sng" dirty="0" smtClean="0"/>
              <a:t>teorijska</a:t>
            </a:r>
            <a:r>
              <a:rPr lang="hr-HR" dirty="0" smtClean="0"/>
              <a:t> djelatnost</a:t>
            </a:r>
          </a:p>
          <a:p>
            <a:pPr>
              <a:spcBef>
                <a:spcPts val="4200"/>
              </a:spcBef>
              <a:buFont typeface="Wingdings" pitchFamily="2" charset="2"/>
              <a:buNone/>
              <a:defRPr/>
            </a:pPr>
            <a:r>
              <a:rPr lang="hr-HR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nanstvene pretpostavke:</a:t>
            </a:r>
          </a:p>
          <a:p>
            <a:pPr marL="828000" lvl="1" indent="-432000">
              <a:spcBef>
                <a:spcPts val="1200"/>
              </a:spcBef>
              <a:buSzPct val="100000"/>
              <a:buFont typeface="+mj-lt"/>
              <a:buAutoNum type="arabicPeriod"/>
              <a:defRPr/>
            </a:pPr>
            <a:r>
              <a:rPr lang="hr-HR" sz="2800" dirty="0" smtClean="0"/>
              <a:t>pretpostavka o </a:t>
            </a:r>
            <a:r>
              <a:rPr lang="hr-HR" sz="28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objektivnom</a:t>
            </a:r>
            <a:r>
              <a:rPr lang="hr-HR" sz="2800" dirty="0" smtClean="0"/>
              <a:t> postojanju svijeta oko nas </a:t>
            </a:r>
            <a:r>
              <a:rPr lang="hr-HR" sz="2000" i="1" dirty="0" smtClean="0"/>
              <a:t>(svijet oko nas nije plod naše mašte)</a:t>
            </a:r>
          </a:p>
          <a:p>
            <a:pPr marL="828000" lvl="1" indent="-432000">
              <a:spcBef>
                <a:spcPts val="1800"/>
              </a:spcBef>
              <a:buSzPct val="100000"/>
              <a:buFont typeface="+mj-lt"/>
              <a:buAutoNum type="arabicPeriod"/>
              <a:defRPr/>
            </a:pPr>
            <a:r>
              <a:rPr lang="hr-HR" sz="2800" dirty="0" smtClean="0"/>
              <a:t>pretpostavka o </a:t>
            </a:r>
            <a:r>
              <a:rPr lang="hr-HR" sz="28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mogućnosti</a:t>
            </a:r>
            <a:r>
              <a:rPr lang="hr-HR" sz="2800" dirty="0" smtClean="0"/>
              <a:t> da se o tom svijetu nešto dozna</a:t>
            </a:r>
            <a:endParaRPr lang="hr-HR" sz="2800" dirty="0"/>
          </a:p>
        </p:txBody>
      </p:sp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ZNANOST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6392" y="6134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22 - 23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Content Placeholder 2"/>
          <p:cNvSpPr>
            <a:spLocks noGrp="1"/>
          </p:cNvSpPr>
          <p:nvPr>
            <p:ph idx="1"/>
          </p:nvPr>
        </p:nvSpPr>
        <p:spPr>
          <a:xfrm>
            <a:off x="0" y="1071546"/>
            <a:ext cx="9133330" cy="5165766"/>
          </a:xfrm>
        </p:spPr>
        <p:txBody>
          <a:bodyPr/>
          <a:lstStyle/>
          <a:p>
            <a:pPr>
              <a:spcBef>
                <a:spcPts val="2400"/>
              </a:spcBef>
              <a:buClr>
                <a:schemeClr val="tx1"/>
              </a:buClr>
            </a:pP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OBJEKTIVNOST</a:t>
            </a:r>
            <a:r>
              <a:rPr lang="hr-HR" b="1" dirty="0" smtClean="0"/>
              <a:t> </a:t>
            </a:r>
            <a:r>
              <a:rPr lang="hr-HR" dirty="0" smtClean="0"/>
              <a:t>– spoznaja lišena osobnih utjecaja</a:t>
            </a:r>
          </a:p>
          <a:p>
            <a:pPr lvl="1">
              <a:spcBef>
                <a:spcPts val="1800"/>
              </a:spcBef>
            </a:pPr>
            <a:r>
              <a:rPr lang="hr-HR" dirty="0" smtClean="0"/>
              <a:t>osobna vjerovanja, vrijednosti i želje moraju što manje utjecati na znanstveni rad – to se postiže kroz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javnost rada </a:t>
            </a:r>
            <a:r>
              <a:rPr lang="hr-HR" dirty="0" smtClean="0"/>
              <a:t>i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ponavljanje istraživanja</a:t>
            </a:r>
            <a:endParaRPr lang="hr-HR" dirty="0" smtClean="0"/>
          </a:p>
          <a:p>
            <a:pPr lvl="1"/>
            <a:endParaRPr lang="hr-HR" dirty="0" smtClean="0"/>
          </a:p>
          <a:p>
            <a:pPr>
              <a:buClr>
                <a:schemeClr val="tx1"/>
              </a:buClr>
            </a:pPr>
            <a:r>
              <a:rPr lang="hr-HR" dirty="0" smtClean="0"/>
              <a:t>znanost mora biti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vrijednosno neutralna </a:t>
            </a:r>
            <a:r>
              <a:rPr lang="hr-HR" dirty="0" smtClean="0"/>
              <a:t>– odvojena od vrijednosti </a:t>
            </a:r>
            <a:r>
              <a:rPr lang="hr-HR" sz="2400" i="1" dirty="0" smtClean="0"/>
              <a:t>(politika, vjerovanja, stavovi, </a:t>
            </a:r>
            <a:r>
              <a:rPr lang="hr-HR" sz="2400" i="1" dirty="0" err="1" smtClean="0"/>
              <a:t>kultura..</a:t>
            </a:r>
            <a:r>
              <a:rPr lang="hr-HR" sz="2400" i="1" dirty="0" smtClean="0"/>
              <a:t>.)</a:t>
            </a:r>
          </a:p>
          <a:p>
            <a:pPr lvl="1">
              <a:spcBef>
                <a:spcPts val="1200"/>
              </a:spcBef>
            </a:pPr>
            <a:r>
              <a:rPr lang="hr-HR" sz="2000" i="1" dirty="0" smtClean="0"/>
              <a:t>pri odabiru teme istraživanja znanstvenik je </a:t>
            </a:r>
            <a:r>
              <a:rPr lang="hr-HR" sz="2000" b="1" i="1" dirty="0" smtClean="0">
                <a:solidFill>
                  <a:srgbClr val="FFC000"/>
                </a:solidFill>
              </a:rPr>
              <a:t>vrijednosno relevantan </a:t>
            </a:r>
            <a:r>
              <a:rPr lang="hr-HR" sz="2000" i="1" dirty="0" smtClean="0"/>
              <a:t>(odabir teme i gledište na temu istraživanja prema osobnim željama), ali sam proces istraživanja mora biti </a:t>
            </a:r>
            <a:r>
              <a:rPr lang="hr-HR" sz="2000" b="1" i="1" dirty="0" smtClean="0">
                <a:solidFill>
                  <a:srgbClr val="FFC000"/>
                </a:solidFill>
              </a:rPr>
              <a:t>vrijednosno neutralan</a:t>
            </a:r>
          </a:p>
          <a:p>
            <a:pPr lvl="1">
              <a:spcBef>
                <a:spcPts val="1200"/>
              </a:spcBef>
            </a:pPr>
            <a:r>
              <a:rPr lang="hr-HR" sz="2000" i="1" dirty="0" smtClean="0"/>
              <a:t>rezultati istraživanja su također vrijednosno relevantni jer se rezultate istraživanja nastoji primijeniti u praksi (npr. rezultate istraživanja o dr. nejednakosti primijeniti kako bi se dr. nejednakost smanjila)</a:t>
            </a:r>
            <a:r>
              <a:rPr lang="hr-HR" dirty="0" smtClean="0"/>
              <a:t/>
            </a:r>
            <a:br>
              <a:rPr lang="hr-HR" dirty="0" smtClean="0"/>
            </a:br>
            <a:endParaRPr lang="hr-HR" dirty="0" smtClean="0"/>
          </a:p>
        </p:txBody>
      </p:sp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ZNANOST </a:t>
            </a:r>
            <a:r>
              <a:rPr lang="hr-HR" sz="3200" b="0" dirty="0" smtClean="0"/>
              <a:t>(SUBJEKTIVNO I OBJEKTIVNO)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6392" y="6134"/>
            <a:ext cx="8435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22 – 23</a:t>
            </a:r>
          </a:p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25 – 26 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3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3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3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33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37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ZNANOST</a:t>
            </a:r>
          </a:p>
        </p:txBody>
      </p:sp>
      <p:pic>
        <p:nvPicPr>
          <p:cNvPr id="4" name="Picture 3" descr="Carl_von_Linné.jpg"/>
          <p:cNvPicPr>
            <a:picLocks noChangeAspect="1"/>
          </p:cNvPicPr>
          <p:nvPr/>
        </p:nvPicPr>
        <p:blipFill>
          <a:blip r:embed="rId2" cstate="print"/>
          <a:srcRect t="8602"/>
          <a:stretch>
            <a:fillRect/>
          </a:stretch>
        </p:blipFill>
        <p:spPr>
          <a:xfrm>
            <a:off x="4643438" y="1071546"/>
            <a:ext cx="4123374" cy="45543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5786446" y="5572128"/>
            <a:ext cx="29648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/>
            <a:r>
              <a:rPr lang="hr-HR" i="1" dirty="0">
                <a:latin typeface="Calibri" pitchFamily="34" charset="0"/>
                <a:cs typeface="Calibri" pitchFamily="34" charset="0"/>
              </a:rPr>
              <a:t>Carl von Linné (1707. – 1778.)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214282" y="1214422"/>
          <a:ext cx="4643470" cy="442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0264"/>
                <a:gridCol w="2643206"/>
              </a:tblGrid>
              <a:tr h="492000">
                <a:tc>
                  <a:txBody>
                    <a:bodyPr/>
                    <a:lstStyle/>
                    <a:p>
                      <a:pPr algn="r"/>
                      <a:r>
                        <a:rPr lang="hr-HR" sz="2400" b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Carstvo: </a:t>
                      </a:r>
                      <a:endParaRPr lang="hr-HR" sz="24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r-HR" sz="2400" b="0" i="1" dirty="0" err="1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Animalia</a:t>
                      </a:r>
                      <a:endParaRPr lang="hr-HR" sz="2400" b="0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9200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hr-HR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Koljeno: </a:t>
                      </a:r>
                      <a:endParaRPr lang="hr-HR" sz="24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hr-HR" sz="2400" b="0" i="1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Chordata</a:t>
                      </a:r>
                      <a:endParaRPr lang="hr-HR" sz="2400" b="0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92000">
                <a:tc>
                  <a:txBody>
                    <a:bodyPr/>
                    <a:lstStyle/>
                    <a:p>
                      <a:pPr algn="r"/>
                      <a:r>
                        <a:rPr lang="hr-HR" sz="2400" b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Razred: </a:t>
                      </a:r>
                      <a:endParaRPr lang="hr-HR" sz="24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r-HR" sz="2400" b="0" i="1" dirty="0" err="1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Mammalia</a:t>
                      </a:r>
                      <a:endParaRPr lang="hr-HR" sz="2400" b="0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92000">
                <a:tc>
                  <a:txBody>
                    <a:bodyPr/>
                    <a:lstStyle/>
                    <a:p>
                      <a:pPr algn="r"/>
                      <a:r>
                        <a:rPr lang="hr-HR" sz="2400" b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Red: </a:t>
                      </a:r>
                      <a:endParaRPr lang="hr-HR" sz="24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r-HR" sz="2400" b="0" i="1" dirty="0" err="1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Artiodactyla</a:t>
                      </a:r>
                      <a:endParaRPr lang="hr-HR" sz="2400" b="0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92000">
                <a:tc>
                  <a:txBody>
                    <a:bodyPr/>
                    <a:lstStyle/>
                    <a:p>
                      <a:pPr algn="r"/>
                      <a:r>
                        <a:rPr lang="hr-HR" sz="2400" b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Porodica: </a:t>
                      </a:r>
                      <a:endParaRPr lang="hr-HR" sz="24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r-HR" sz="2400" b="0" i="1" dirty="0" err="1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Bovidae</a:t>
                      </a:r>
                      <a:endParaRPr lang="hr-HR" sz="2400" b="0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92000">
                <a:tc>
                  <a:txBody>
                    <a:bodyPr/>
                    <a:lstStyle/>
                    <a:p>
                      <a:pPr algn="r"/>
                      <a:r>
                        <a:rPr lang="hr-HR" sz="2400" b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Potporodica: </a:t>
                      </a:r>
                      <a:endParaRPr lang="hr-HR" sz="24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r-HR" sz="2400" b="0" i="1" dirty="0" err="1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Bovinae</a:t>
                      </a:r>
                      <a:endParaRPr lang="hr-HR" sz="2400" b="0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92000">
                <a:tc>
                  <a:txBody>
                    <a:bodyPr/>
                    <a:lstStyle/>
                    <a:p>
                      <a:pPr algn="r"/>
                      <a:r>
                        <a:rPr lang="hr-HR" sz="2400" b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Rod: </a:t>
                      </a:r>
                      <a:endParaRPr lang="hr-HR" sz="24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r-HR" sz="2400" b="0" i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Bos</a:t>
                      </a:r>
                      <a:endParaRPr lang="hr-HR" sz="2400" b="0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92000">
                <a:tc>
                  <a:txBody>
                    <a:bodyPr/>
                    <a:lstStyle/>
                    <a:p>
                      <a:pPr algn="r"/>
                      <a:r>
                        <a:rPr lang="hr-HR" sz="2400" b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Vrsta: </a:t>
                      </a:r>
                      <a:endParaRPr lang="hr-HR" sz="24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r-HR" sz="2400" b="0" i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Bos</a:t>
                      </a:r>
                      <a:r>
                        <a:rPr lang="hr-HR" sz="2400" b="0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 </a:t>
                      </a:r>
                      <a:r>
                        <a:rPr lang="hr-HR" sz="2400" b="0" i="1" dirty="0" err="1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taurus</a:t>
                      </a:r>
                      <a:endParaRPr lang="hr-HR" sz="2400" b="0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92000">
                <a:tc>
                  <a:txBody>
                    <a:bodyPr/>
                    <a:lstStyle/>
                    <a:p>
                      <a:pPr algn="r"/>
                      <a:r>
                        <a:rPr lang="hr-HR" sz="2400" b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Podvrsta: </a:t>
                      </a:r>
                      <a:endParaRPr lang="hr-HR" sz="24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r-HR" sz="2400" b="0" i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Domaće</a:t>
                      </a:r>
                      <a:r>
                        <a:rPr lang="hr-HR" sz="2400" b="0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 </a:t>
                      </a:r>
                      <a:r>
                        <a:rPr lang="hr-HR" sz="2400" b="0" i="1" dirty="0" smtClean="0">
                          <a:solidFill>
                            <a:schemeClr val="tx1"/>
                          </a:solidFill>
                          <a:latin typeface="Calibri" pitchFamily="34" charset="0"/>
                          <a:cs typeface="Calibri" pitchFamily="34" charset="0"/>
                        </a:rPr>
                        <a:t>govedo</a:t>
                      </a:r>
                      <a:endParaRPr lang="hr-HR" sz="2400" b="0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39" y="1500174"/>
            <a:ext cx="8749034" cy="4686298"/>
          </a:xfrm>
        </p:spPr>
        <p:txBody>
          <a:bodyPr/>
          <a:lstStyle/>
          <a:p>
            <a:pPr>
              <a:defRPr/>
            </a:pP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SOCIOLOGIJA</a:t>
            </a:r>
            <a:r>
              <a:rPr lang="hr-HR" sz="32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4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z</a:t>
            </a:r>
            <a:r>
              <a:rPr lang="hr-HR" sz="2400" dirty="0" smtClean="0"/>
              <a:t>nanost koja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proučava</a:t>
            </a:r>
            <a:r>
              <a:rPr lang="hr-HR" sz="2400" dirty="0" smtClean="0"/>
              <a:t>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društva</a:t>
            </a:r>
            <a:r>
              <a:rPr lang="hr-HR" sz="2400" dirty="0" smtClean="0"/>
              <a:t> i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načine</a:t>
            </a:r>
            <a:r>
              <a:rPr lang="hr-HR" sz="2400" dirty="0" smtClean="0"/>
              <a:t> na koje ta društva oblikuju </a:t>
            </a:r>
            <a:r>
              <a:rPr lang="hr-HR" sz="24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ponašanje</a:t>
            </a:r>
            <a:r>
              <a:rPr lang="hr-HR" sz="2400" dirty="0" smtClean="0"/>
              <a:t>, </a:t>
            </a:r>
            <a:r>
              <a:rPr lang="hr-HR" sz="24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vjerovanja</a:t>
            </a:r>
            <a:r>
              <a:rPr lang="hr-HR" sz="2400" dirty="0" smtClean="0"/>
              <a:t> i </a:t>
            </a:r>
            <a:r>
              <a:rPr lang="hr-HR" sz="24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identitet</a:t>
            </a:r>
            <a:r>
              <a:rPr lang="hr-HR" sz="2400" b="1" dirty="0" smtClean="0"/>
              <a:t> </a:t>
            </a:r>
            <a:r>
              <a:rPr lang="hr-HR" sz="24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ljudi</a:t>
            </a:r>
          </a:p>
          <a:p>
            <a:pPr lvl="1">
              <a:spcBef>
                <a:spcPts val="1800"/>
              </a:spcBef>
            </a:pPr>
            <a:r>
              <a:rPr lang="hr-HR" i="1" dirty="0"/>
              <a:t>s</a:t>
            </a:r>
            <a:r>
              <a:rPr lang="hr-HR" i="1" dirty="0" smtClean="0"/>
              <a:t>ociologija </a:t>
            </a:r>
            <a:r>
              <a:rPr lang="pt-BR" i="1" dirty="0" smtClean="0"/>
              <a:t>se bavi </a:t>
            </a:r>
            <a:r>
              <a:rPr lang="pt-BR" i="1" u="sng" dirty="0" smtClean="0"/>
              <a:t>dru</a:t>
            </a:r>
            <a:r>
              <a:rPr lang="hr-HR" i="1" u="sng" dirty="0" smtClean="0"/>
              <a:t>š</a:t>
            </a:r>
            <a:r>
              <a:rPr lang="pt-BR" i="1" u="sng" dirty="0" smtClean="0"/>
              <a:t>tvenim životom u čitavom njegovom</a:t>
            </a:r>
            <a:r>
              <a:rPr lang="hr-HR" i="1" u="sng" dirty="0" smtClean="0"/>
              <a:t> </a:t>
            </a:r>
            <a:r>
              <a:rPr lang="pl-PL" i="1" u="sng" dirty="0" smtClean="0"/>
              <a:t>opsegu</a:t>
            </a:r>
            <a:r>
              <a:rPr lang="pl-PL" i="1" dirty="0" smtClean="0"/>
              <a:t> - od slučajna susreta na ulici do globalnih </a:t>
            </a:r>
            <a:r>
              <a:rPr lang="hr-HR" i="1" dirty="0" smtClean="0"/>
              <a:t>procesa</a:t>
            </a:r>
          </a:p>
          <a:p>
            <a:pPr lvl="1">
              <a:spcBef>
                <a:spcPts val="1800"/>
              </a:spcBef>
            </a:pPr>
            <a:r>
              <a:rPr lang="hr-HR" i="1" dirty="0"/>
              <a:t>s</a:t>
            </a:r>
            <a:r>
              <a:rPr lang="hr-HR" i="1" dirty="0" smtClean="0"/>
              <a:t>ociologija nam samo pomaže </a:t>
            </a:r>
            <a:r>
              <a:rPr lang="hr-HR" i="1" u="sng" dirty="0" smtClean="0"/>
              <a:t>uočiti i bolje razumjeti</a:t>
            </a:r>
            <a:r>
              <a:rPr lang="hr-HR" i="1" dirty="0" smtClean="0"/>
              <a:t> različite aspekte svijeta u kojem živimo</a:t>
            </a:r>
          </a:p>
          <a:p>
            <a:pPr>
              <a:spcBef>
                <a:spcPts val="3600"/>
              </a:spcBef>
              <a:defRPr/>
            </a:pP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SOCIOLOGIJA</a:t>
            </a:r>
            <a:r>
              <a:rPr lang="hr-H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400" dirty="0" smtClean="0"/>
              <a:t>– znanost koja se bavi </a:t>
            </a:r>
            <a:r>
              <a:rPr lang="hr-HR" sz="2400" u="sng" dirty="0" smtClean="0"/>
              <a:t>sistematskim proučavanjem</a:t>
            </a:r>
            <a:r>
              <a:rPr lang="hr-HR" sz="2400" dirty="0" smtClean="0"/>
              <a:t>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društvenog života</a:t>
            </a:r>
            <a:r>
              <a:rPr lang="hr-HR" sz="24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društvenih skupina </a:t>
            </a:r>
            <a:r>
              <a:rPr lang="hr-H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hr-HR" sz="24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društva</a:t>
            </a:r>
            <a:r>
              <a:rPr lang="hr-HR" sz="2400" dirty="0" smtClean="0"/>
              <a:t>, s posebnim naglaskom na moderna, industrijalizirana društva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indent="-319088">
              <a:spcBef>
                <a:spcPts val="700"/>
              </a:spcBef>
              <a:defRPr/>
            </a:pPr>
            <a:r>
              <a:rPr lang="hr-HR" dirty="0" smtClean="0"/>
              <a:t>ŠTO JE SOCIOLOGIJA?</a:t>
            </a:r>
            <a:br>
              <a:rPr lang="hr-HR" dirty="0" smtClean="0"/>
            </a:br>
            <a:r>
              <a:rPr lang="hr-HR" sz="2800" b="0" dirty="0" smtClean="0">
                <a:solidFill>
                  <a:schemeClr val="tx1"/>
                </a:solidFill>
                <a:ea typeface="+mn-ea"/>
              </a:rPr>
              <a:t>lat. </a:t>
            </a:r>
            <a:r>
              <a:rPr lang="hr-HR" sz="2800" i="1" dirty="0" smtClean="0">
                <a:ea typeface="+mn-ea"/>
              </a:rPr>
              <a:t>societas</a:t>
            </a:r>
            <a:r>
              <a:rPr lang="hr-HR" sz="2800" b="0" dirty="0" smtClean="0">
                <a:ea typeface="+mn-ea"/>
              </a:rPr>
              <a:t> </a:t>
            </a:r>
            <a:r>
              <a:rPr lang="hr-HR" sz="2800" b="0" dirty="0" smtClean="0">
                <a:solidFill>
                  <a:schemeClr val="tx1"/>
                </a:solidFill>
                <a:ea typeface="+mn-ea"/>
              </a:rPr>
              <a:t>društvo, zadruga, savez; grč. </a:t>
            </a:r>
            <a:r>
              <a:rPr lang="hr-HR" sz="2800" i="1" dirty="0" smtClean="0">
                <a:ea typeface="+mn-ea"/>
              </a:rPr>
              <a:t>logos</a:t>
            </a:r>
            <a:r>
              <a:rPr lang="hr-HR" sz="2800" b="0" dirty="0" smtClean="0">
                <a:ea typeface="+mn-ea"/>
              </a:rPr>
              <a:t> </a:t>
            </a:r>
            <a:r>
              <a:rPr lang="hr-HR" sz="2800" b="0" dirty="0" smtClean="0">
                <a:solidFill>
                  <a:schemeClr val="tx1"/>
                </a:solidFill>
                <a:ea typeface="+mn-ea"/>
              </a:rPr>
              <a:t>znanost</a:t>
            </a:r>
            <a:endParaRPr lang="hr-HR" b="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20472" y="-5898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38981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72116"/>
            <a:ext cx="9144000" cy="5813268"/>
          </a:xfrm>
        </p:spPr>
        <p:txBody>
          <a:bodyPr>
            <a:noAutofit/>
          </a:bodyPr>
          <a:lstStyle/>
          <a:p>
            <a:pPr marL="514350" indent="-324000">
              <a:spcBef>
                <a:spcPts val="3000"/>
              </a:spcBef>
              <a:buSzPct val="80000"/>
              <a:buFont typeface="Calibri" pitchFamily="34" charset="0"/>
              <a:buChar char="–"/>
              <a:defRPr/>
            </a:pPr>
            <a:r>
              <a:rPr lang="vi-VN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ČINJENICE</a:t>
            </a:r>
            <a:r>
              <a:rPr lang="vi-VN" dirty="0" smtClean="0"/>
              <a:t> </a:t>
            </a:r>
            <a:r>
              <a:rPr lang="vi-VN" sz="2600" dirty="0" smtClean="0"/>
              <a:t>– </a:t>
            </a:r>
            <a:r>
              <a:rPr lang="vi-VN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prihvaćene tvrdnje </a:t>
            </a:r>
            <a:r>
              <a:rPr lang="vi-VN" sz="2400" dirty="0" smtClean="0"/>
              <a:t>o onome što opažamo </a:t>
            </a:r>
            <a:r>
              <a:rPr lang="hr-HR" sz="2400" dirty="0" smtClean="0"/>
              <a:t/>
            </a:r>
            <a:br>
              <a:rPr lang="hr-HR" sz="2400" dirty="0" smtClean="0"/>
            </a:br>
            <a:r>
              <a:rPr lang="vi-VN" sz="2400" dirty="0" smtClean="0"/>
              <a:t>(ono </a:t>
            </a:r>
            <a:r>
              <a:rPr lang="hr-HR" sz="2400" i="1" dirty="0" smtClean="0"/>
              <a:t>„</a:t>
            </a:r>
            <a:r>
              <a:rPr lang="vi-VN" sz="2400" i="1" dirty="0" smtClean="0"/>
              <a:t>što jest</a:t>
            </a:r>
            <a:r>
              <a:rPr lang="hr-HR" sz="2400" i="1" dirty="0" smtClean="0"/>
              <a:t>”</a:t>
            </a:r>
            <a:r>
              <a:rPr lang="vi-VN" sz="2400" dirty="0" smtClean="0"/>
              <a:t>)</a:t>
            </a:r>
            <a:r>
              <a:rPr lang="hr-HR" sz="2400" dirty="0" smtClean="0"/>
              <a:t> – </a:t>
            </a:r>
            <a:r>
              <a:rPr lang="hr-HR" sz="2400" i="1" dirty="0" smtClean="0"/>
              <a:t>prikupljanje činjenica</a:t>
            </a:r>
            <a:endParaRPr lang="vi-VN" sz="2000" i="1" dirty="0" smtClean="0"/>
          </a:p>
          <a:p>
            <a:pPr marL="514350" indent="-324000">
              <a:spcBef>
                <a:spcPts val="3000"/>
              </a:spcBef>
              <a:buSzPct val="80000"/>
              <a:buFont typeface="Calibri" pitchFamily="34" charset="0"/>
              <a:buChar char="–"/>
              <a:defRPr/>
            </a:pPr>
            <a:r>
              <a:rPr lang="vi-VN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EMPIRIJSKA PROVJERA </a:t>
            </a:r>
            <a:r>
              <a:rPr lang="vi-VN" dirty="0" smtClean="0"/>
              <a:t>– </a:t>
            </a:r>
            <a:r>
              <a:rPr lang="vi-VN" sz="2400" dirty="0" smtClean="0"/>
              <a:t>spoznaja</a:t>
            </a:r>
            <a:r>
              <a:rPr lang="hr-HR" sz="2400" dirty="0" smtClean="0"/>
              <a:t> </a:t>
            </a:r>
            <a:r>
              <a:rPr lang="vi-VN" sz="2400" dirty="0" smtClean="0"/>
              <a:t>koja se zasniva na </a:t>
            </a:r>
            <a:r>
              <a:rPr lang="vi-VN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prikupljanju i provjeri podataka </a:t>
            </a:r>
            <a:r>
              <a:rPr lang="vi-VN" sz="2400" dirty="0" smtClean="0"/>
              <a:t>(iskustvo)</a:t>
            </a:r>
          </a:p>
          <a:p>
            <a:pPr marL="514350" indent="-324000">
              <a:spcBef>
                <a:spcPts val="3000"/>
              </a:spcBef>
              <a:buSzPct val="80000"/>
              <a:buFont typeface="Calibri" pitchFamily="34" charset="0"/>
              <a:buChar char="–"/>
              <a:defRPr/>
            </a:pPr>
            <a:r>
              <a:rPr lang="vi-VN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PRINCIP DETERMINACIJE </a:t>
            </a:r>
            <a:r>
              <a:rPr lang="vi-VN" dirty="0" smtClean="0"/>
              <a:t>– </a:t>
            </a:r>
            <a:r>
              <a:rPr lang="vi-VN" sz="2400" dirty="0" smtClean="0"/>
              <a:t>princip</a:t>
            </a:r>
            <a:r>
              <a:rPr lang="hr-HR" sz="2400" dirty="0" smtClean="0"/>
              <a:t>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uvjetovanosti</a:t>
            </a:r>
            <a:r>
              <a:rPr lang="hr-HR" sz="2400" dirty="0" smtClean="0"/>
              <a:t> </a:t>
            </a:r>
            <a:br>
              <a:rPr lang="hr-HR" sz="2400" dirty="0" smtClean="0"/>
            </a:br>
            <a:r>
              <a:rPr lang="vi-VN" sz="2400" i="1" dirty="0" smtClean="0"/>
              <a:t>(nešto je određeno nečim drugim; jedan uzrok će pod jednakim uvjetima </a:t>
            </a:r>
            <a:r>
              <a:rPr lang="hr-HR" sz="2400" i="1" dirty="0" smtClean="0"/>
              <a:t>uvijek</a:t>
            </a:r>
            <a:r>
              <a:rPr lang="vi-VN" sz="2400" i="1" dirty="0" smtClean="0"/>
              <a:t> </a:t>
            </a:r>
            <a:r>
              <a:rPr lang="hr-HR" sz="2400" i="1" dirty="0" smtClean="0"/>
              <a:t>proizvesti </a:t>
            </a:r>
            <a:r>
              <a:rPr lang="vi-VN" sz="2400" i="1" dirty="0" smtClean="0"/>
              <a:t>istu posljedicu)</a:t>
            </a:r>
          </a:p>
          <a:p>
            <a:pPr marL="514350" indent="-324000">
              <a:spcBef>
                <a:spcPts val="3000"/>
              </a:spcBef>
              <a:buSzPct val="80000"/>
              <a:buFont typeface="Calibri" pitchFamily="34" charset="0"/>
              <a:buChar char="–"/>
              <a:defRPr/>
            </a:pPr>
            <a:r>
              <a:rPr lang="vi-VN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TEORIJA</a:t>
            </a:r>
            <a:r>
              <a:rPr lang="vi-VN" dirty="0" smtClean="0"/>
              <a:t> – </a:t>
            </a:r>
            <a:r>
              <a:rPr lang="vi-VN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skup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vi-VN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logički povezanih tvrdnji </a:t>
            </a:r>
            <a:r>
              <a:rPr lang="vi-VN" sz="2400" dirty="0" smtClean="0"/>
              <a:t>kojima se objašnjavaju činjenice i događaji</a:t>
            </a:r>
            <a:endParaRPr lang="hr-HR" sz="2400" dirty="0" smtClean="0"/>
          </a:p>
          <a:p>
            <a:pPr marL="835025" lvl="1" indent="-324000">
              <a:spcBef>
                <a:spcPts val="600"/>
              </a:spcBef>
              <a:buFont typeface="Calibri" pitchFamily="34" charset="0"/>
              <a:buChar char="–"/>
              <a:defRPr/>
            </a:pPr>
            <a:r>
              <a:rPr lang="hr-HR" i="1" dirty="0" smtClean="0"/>
              <a:t>što je teorija bolja, to će bolje predvidjeti buduće događaje</a:t>
            </a:r>
            <a:endParaRPr lang="vi-VN" i="1" dirty="0" smtClean="0"/>
          </a:p>
        </p:txBody>
      </p:sp>
      <p:sp>
        <p:nvSpPr>
          <p:cNvPr id="38914" name="Title 1"/>
          <p:cNvSpPr>
            <a:spLocks noGrp="1"/>
          </p:cNvSpPr>
          <p:nvPr>
            <p:ph type="title"/>
          </p:nvPr>
        </p:nvSpPr>
        <p:spPr>
          <a:xfrm>
            <a:off x="428628" y="142852"/>
            <a:ext cx="8715404" cy="571504"/>
          </a:xfrm>
        </p:spPr>
        <p:txBody>
          <a:bodyPr/>
          <a:lstStyle/>
          <a:p>
            <a:r>
              <a:rPr lang="hr-HR" sz="3200" dirty="0" smtClean="0"/>
              <a:t>OSNOVNI ELEMENTI ZNANSTVENOG POSTUPKA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6392" y="6134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22 - 23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7504" y="44624"/>
            <a:ext cx="8964488" cy="10081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marL="190350" lvl="0" fontAlgn="base">
              <a:spcBef>
                <a:spcPts val="3000"/>
              </a:spcBef>
              <a:spcAft>
                <a:spcPct val="0"/>
              </a:spcAft>
              <a:buClr>
                <a:srgbClr val="F9F9F9"/>
              </a:buClr>
              <a:buSzPct val="80000"/>
              <a:defRPr/>
            </a:pPr>
            <a:r>
              <a:rPr lang="hr-HR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ZNANOST</a:t>
            </a:r>
            <a:r>
              <a:rPr lang="hr-H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 </a:t>
            </a:r>
            <a:r>
              <a:rPr lang="hr-HR" sz="2000" dirty="0">
                <a:solidFill>
                  <a:schemeClr val="bg1"/>
                </a:solidFill>
                <a:latin typeface="Calibri" pitchFamily="34" charset="0"/>
              </a:rPr>
              <a:t>opaža i mjeri, utvrđuje uzroke, objektivno </a:t>
            </a:r>
            <a:r>
              <a:rPr lang="hr-HR" sz="2000" dirty="0" smtClean="0">
                <a:solidFill>
                  <a:schemeClr val="bg1"/>
                </a:solidFill>
                <a:latin typeface="Calibri" pitchFamily="34" charset="0"/>
              </a:rPr>
              <a:t>provjerava </a:t>
            </a:r>
            <a:r>
              <a:rPr lang="hr-HR" sz="2000" dirty="0">
                <a:solidFill>
                  <a:schemeClr val="bg1"/>
                </a:solidFill>
                <a:latin typeface="Calibri" pitchFamily="34" charset="0"/>
              </a:rPr>
              <a:t>činjenice te formira teorije koje nam pružaju istinitu sliku zbilje i omogućuju predviđanje i kontrolu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14402"/>
            <a:ext cx="9144000" cy="5257804"/>
          </a:xfrm>
        </p:spPr>
        <p:txBody>
          <a:bodyPr>
            <a:noAutofit/>
          </a:bodyPr>
          <a:lstStyle/>
          <a:p>
            <a:pPr marL="514350" indent="-324000">
              <a:spcBef>
                <a:spcPts val="3000"/>
              </a:spcBef>
              <a:buSzPct val="80000"/>
              <a:buFont typeface="Calibri" pitchFamily="34" charset="0"/>
              <a:buChar char="–"/>
              <a:defRPr/>
            </a:pPr>
            <a:r>
              <a:rPr lang="hr-HR" sz="2400" dirty="0" smtClean="0"/>
              <a:t>specifičnosti sociološkog izučavanja</a:t>
            </a:r>
          </a:p>
          <a:p>
            <a:pPr marL="835025" lvl="1" indent="-324000">
              <a:spcBef>
                <a:spcPts val="3000"/>
              </a:spcBef>
              <a:buFont typeface="Calibri" pitchFamily="34" charset="0"/>
              <a:buChar char="–"/>
              <a:defRPr/>
            </a:pPr>
            <a:r>
              <a:rPr lang="hr-HR" dirty="0" smtClean="0"/>
              <a:t>sociologija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nije kao prirodne znanosti </a:t>
            </a:r>
            <a:r>
              <a:rPr lang="hr-HR" dirty="0" smtClean="0"/>
              <a:t>zbog toga jer </a:t>
            </a:r>
            <a:r>
              <a:rPr lang="hr-HR" b="1" dirty="0" smtClean="0">
                <a:solidFill>
                  <a:srgbClr val="FFC000"/>
                </a:solidFill>
              </a:rPr>
              <a:t>društvo nije stvar</a:t>
            </a:r>
            <a:r>
              <a:rPr lang="hr-HR" dirty="0" smtClean="0"/>
              <a:t> i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ljudsko ponašanje nije strogo uvjetovano</a:t>
            </a:r>
          </a:p>
          <a:p>
            <a:pPr marL="835025" lvl="1" indent="-324000">
              <a:spcBef>
                <a:spcPts val="3000"/>
              </a:spcBef>
              <a:buFont typeface="Calibri" pitchFamily="34" charset="0"/>
              <a:buChar char="–"/>
              <a:defRPr/>
            </a:pPr>
            <a:r>
              <a:rPr lang="hr-HR" dirty="0" smtClean="0"/>
              <a:t>sociologija istražuje </a:t>
            </a:r>
            <a:r>
              <a:rPr lang="hr-HR" b="1" dirty="0" smtClean="0">
                <a:solidFill>
                  <a:srgbClr val="FFC000"/>
                </a:solidFill>
              </a:rPr>
              <a:t>ljudska djelovanja</a:t>
            </a:r>
            <a:r>
              <a:rPr lang="hr-HR" dirty="0" smtClean="0">
                <a:solidFill>
                  <a:srgbClr val="FFC000"/>
                </a:solidFill>
              </a:rPr>
              <a:t> </a:t>
            </a:r>
            <a:r>
              <a:rPr lang="hr-HR" dirty="0" smtClean="0"/>
              <a:t>i njihove </a:t>
            </a:r>
            <a:r>
              <a:rPr lang="hr-HR" b="1" dirty="0" smtClean="0">
                <a:solidFill>
                  <a:srgbClr val="FFC000"/>
                </a:solidFill>
              </a:rPr>
              <a:t>posljedice</a:t>
            </a:r>
            <a:r>
              <a:rPr lang="hr-HR" dirty="0" smtClean="0">
                <a:solidFill>
                  <a:srgbClr val="FFC000"/>
                </a:solidFill>
              </a:rPr>
              <a:t> </a:t>
            </a:r>
            <a:r>
              <a:rPr lang="hr-HR" dirty="0" smtClean="0"/>
              <a:t>(ljudsko djelovanje ima neko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značenje</a:t>
            </a:r>
            <a:r>
              <a:rPr lang="hr-HR" dirty="0" smtClean="0"/>
              <a:t> za onoga koji djeluje)</a:t>
            </a:r>
          </a:p>
          <a:p>
            <a:pPr marL="835025" lvl="1" indent="-324000">
              <a:spcBef>
                <a:spcPts val="3000"/>
              </a:spcBef>
              <a:buFont typeface="Calibri" pitchFamily="34" charset="0"/>
              <a:buChar char="–"/>
              <a:defRPr/>
            </a:pPr>
            <a:r>
              <a:rPr lang="hr-HR" dirty="0" smtClean="0"/>
              <a:t>ljudi su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svjesni svoga djelovanja</a:t>
            </a:r>
            <a:r>
              <a:rPr lang="hr-HR" dirty="0" smtClean="0"/>
              <a:t> i sila koje djeluju na njih, pa se mogu ponašati u istim situacijama drukčije</a:t>
            </a:r>
          </a:p>
          <a:p>
            <a:pPr marL="835025" lvl="1" indent="-324000">
              <a:spcBef>
                <a:spcPts val="3000"/>
              </a:spcBef>
              <a:buFont typeface="Calibri" pitchFamily="34" charset="0"/>
              <a:buChar char="–"/>
              <a:defRPr/>
            </a:pPr>
            <a:r>
              <a:rPr lang="hr-HR" dirty="0" smtClean="0"/>
              <a:t>umjesto determiniranosti (uzrok-posljedica), u sociologiji se govori o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povezanosti</a:t>
            </a:r>
            <a:r>
              <a:rPr lang="hr-HR" dirty="0" smtClean="0"/>
              <a:t> i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vjerojatnostima</a:t>
            </a:r>
            <a:endParaRPr lang="hr-HR" dirty="0" smtClean="0"/>
          </a:p>
          <a:p>
            <a:pPr marL="835025" lvl="1" indent="-324000">
              <a:spcBef>
                <a:spcPts val="3000"/>
              </a:spcBef>
              <a:buFont typeface="Calibri" pitchFamily="34" charset="0"/>
              <a:buChar char="–"/>
              <a:defRPr/>
            </a:pPr>
            <a:r>
              <a:rPr lang="hr-HR" dirty="0" smtClean="0"/>
              <a:t>sociologija je znanost jer u izučavanju koristi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znanstvenu metodu</a:t>
            </a:r>
            <a:endParaRPr lang="vi-VN" b="1" dirty="0" smtClean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914" name="Title 1"/>
          <p:cNvSpPr>
            <a:spLocks noGrp="1"/>
          </p:cNvSpPr>
          <p:nvPr>
            <p:ph type="title"/>
          </p:nvPr>
        </p:nvSpPr>
        <p:spPr>
          <a:xfrm>
            <a:off x="428628" y="142852"/>
            <a:ext cx="8715404" cy="571504"/>
          </a:xfrm>
        </p:spPr>
        <p:txBody>
          <a:bodyPr/>
          <a:lstStyle/>
          <a:p>
            <a:r>
              <a:rPr lang="hr-HR" sz="3200" dirty="0" smtClean="0"/>
              <a:t>Je li sociologija znanost?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751360" y="6134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24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Content Placeholder 2"/>
          <p:cNvSpPr>
            <a:spLocks noGrp="1"/>
          </p:cNvSpPr>
          <p:nvPr>
            <p:ph idx="1"/>
          </p:nvPr>
        </p:nvSpPr>
        <p:spPr>
          <a:xfrm>
            <a:off x="142844" y="928670"/>
            <a:ext cx="8858312" cy="5500726"/>
          </a:xfrm>
        </p:spPr>
        <p:txBody>
          <a:bodyPr/>
          <a:lstStyle/>
          <a:p>
            <a:pPr marL="514350" indent="-514350">
              <a:buFont typeface="Wingdings" pitchFamily="2" charset="2"/>
              <a:buNone/>
            </a:pP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Činjenična</a:t>
            </a:r>
            <a:endParaRPr lang="hr-HR" sz="2000" dirty="0" smtClean="0"/>
          </a:p>
          <a:p>
            <a:pPr marL="514350" indent="-360000"/>
            <a:r>
              <a:rPr lang="hr-HR" sz="2000" i="1" dirty="0" smtClean="0"/>
              <a:t>npr. koliki je prosječan broj djece u obiteljima, razlika u broju razvedenih/sklopljenih brakova u jednoj godini</a:t>
            </a:r>
          </a:p>
          <a:p>
            <a:pPr marL="514350" indent="-514350">
              <a:spcBef>
                <a:spcPts val="2400"/>
              </a:spcBef>
              <a:buFont typeface="Wingdings" pitchFamily="2" charset="2"/>
              <a:buNone/>
            </a:pP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Komparativna</a:t>
            </a:r>
            <a:endParaRPr lang="hr-HR" sz="2000" dirty="0" smtClean="0"/>
          </a:p>
          <a:p>
            <a:pPr marL="514350" indent="-360000">
              <a:buClr>
                <a:schemeClr val="tx1"/>
              </a:buClr>
            </a:pPr>
            <a:r>
              <a:rPr lang="hr-HR" sz="2000" i="1" dirty="0" smtClean="0"/>
              <a:t>npr. postoji li razlika između broja razvedenih/sklopljenih brakova u Hrvatskoj i Francuskoj, na selu i u </a:t>
            </a:r>
            <a:r>
              <a:rPr lang="hr-HR" sz="2000" i="1" dirty="0" err="1" smtClean="0"/>
              <a:t>gradu..</a:t>
            </a:r>
            <a:r>
              <a:rPr lang="hr-HR" sz="2000" i="1" dirty="0" smtClean="0"/>
              <a:t>.</a:t>
            </a:r>
            <a:endParaRPr lang="hr-HR" dirty="0" smtClean="0"/>
          </a:p>
          <a:p>
            <a:pPr marL="514350" indent="-514350">
              <a:spcBef>
                <a:spcPts val="2400"/>
              </a:spcBef>
              <a:buFont typeface="Wingdings" pitchFamily="2" charset="2"/>
              <a:buNone/>
            </a:pP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Razvojna</a:t>
            </a:r>
            <a:endParaRPr lang="hr-HR" sz="2000" b="1" dirty="0" smtClean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14350" indent="-360000">
              <a:buClr>
                <a:schemeClr val="tx1"/>
              </a:buClr>
            </a:pPr>
            <a:r>
              <a:rPr lang="hr-HR" sz="2000" i="1" dirty="0" smtClean="0"/>
              <a:t>npr. je li veći broj razvedenih/sklopljenih brakova danas ili 1991. godine</a:t>
            </a:r>
            <a:endParaRPr lang="hr-HR" dirty="0" smtClean="0"/>
          </a:p>
          <a:p>
            <a:pPr marL="514350" indent="-514350">
              <a:spcBef>
                <a:spcPts val="2400"/>
              </a:spcBef>
              <a:buFont typeface="Wingdings" pitchFamily="2" charset="2"/>
              <a:buNone/>
            </a:pP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Teorijska</a:t>
            </a:r>
            <a:endParaRPr lang="hr-HR" sz="2000" dirty="0" smtClean="0"/>
          </a:p>
          <a:p>
            <a:pPr marL="514350" indent="-360000"/>
            <a:r>
              <a:rPr lang="hr-HR" sz="2000" i="1" dirty="0" smtClean="0"/>
              <a:t>npr. utječe li smanjivanje poljoprivrednog stanovništva na prosječan broj djece u obitelji </a:t>
            </a:r>
          </a:p>
          <a:p>
            <a:pPr marL="514350" indent="-360000"/>
            <a:r>
              <a:rPr lang="hr-HR" sz="2000" i="1" dirty="0" smtClean="0"/>
              <a:t>utječe li zapošljavanje žena na omjer između sklopljenih i razvedenih brakova</a:t>
            </a:r>
            <a:endParaRPr lang="hr-HR" dirty="0" smtClean="0"/>
          </a:p>
        </p:txBody>
      </p:sp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SOCIOLOŠKA PITANJA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6392" y="6134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24 - 25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19512" y="956452"/>
            <a:ext cx="70385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r-HR" sz="2400" dirty="0">
                <a:latin typeface="Calibri" panose="020F0502020204030204" pitchFamily="34" charset="0"/>
                <a:cs typeface="Calibri" panose="020F0502020204030204" pitchFamily="34" charset="0"/>
              </a:rPr>
              <a:t>– odnose se na </a:t>
            </a:r>
            <a:r>
              <a:rPr lang="hr-HR" sz="2400" b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činjenice</a:t>
            </a:r>
            <a:r>
              <a:rPr lang="hr-HR" sz="2400" dirty="0">
                <a:latin typeface="Calibri" panose="020F0502020204030204" pitchFamily="34" charset="0"/>
                <a:cs typeface="Calibri" panose="020F0502020204030204" pitchFamily="34" charset="0"/>
              </a:rPr>
              <a:t> o dr. pojavama i procesima</a:t>
            </a:r>
          </a:p>
        </p:txBody>
      </p:sp>
      <p:sp>
        <p:nvSpPr>
          <p:cNvPr id="6" name="Rectangle 5"/>
          <p:cNvSpPr/>
          <p:nvPr/>
        </p:nvSpPr>
        <p:spPr>
          <a:xfrm>
            <a:off x="2339751" y="2358903"/>
            <a:ext cx="37905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r-HR" sz="2400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– </a:t>
            </a:r>
            <a:r>
              <a:rPr lang="hr-HR" sz="2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usporedba</a:t>
            </a:r>
            <a:r>
              <a:rPr lang="hr-H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 </a:t>
            </a:r>
            <a:r>
              <a:rPr lang="hr-HR" sz="2400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podataka</a:t>
            </a:r>
            <a:endParaRPr lang="hr-HR" sz="2000" dirty="0"/>
          </a:p>
        </p:txBody>
      </p:sp>
      <p:sp>
        <p:nvSpPr>
          <p:cNvPr id="8" name="Rectangle 7"/>
          <p:cNvSpPr/>
          <p:nvPr/>
        </p:nvSpPr>
        <p:spPr>
          <a:xfrm>
            <a:off x="1563848" y="3756672"/>
            <a:ext cx="52193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r-HR" sz="2400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– usporedba s </a:t>
            </a:r>
            <a:r>
              <a:rPr lang="hr-HR" sz="2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prošlim stanjima</a:t>
            </a:r>
            <a:endParaRPr lang="hr-HR" sz="2000" dirty="0"/>
          </a:p>
        </p:txBody>
      </p:sp>
      <p:sp>
        <p:nvSpPr>
          <p:cNvPr id="10" name="Rectangle 9"/>
          <p:cNvSpPr/>
          <p:nvPr/>
        </p:nvSpPr>
        <p:spPr>
          <a:xfrm>
            <a:off x="1547664" y="4854116"/>
            <a:ext cx="70128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r-HR" sz="2400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– kad želimo doznati </a:t>
            </a:r>
            <a:r>
              <a:rPr lang="hr-HR" sz="2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zašto</a:t>
            </a:r>
            <a:r>
              <a:rPr lang="hr-HR" sz="2400" dirty="0">
                <a:solidFill>
                  <a:prstClr val="white"/>
                </a:solidFill>
                <a:latin typeface="Calibri" pitchFamily="34" charset="0"/>
                <a:cs typeface="Calibri" pitchFamily="34" charset="0"/>
              </a:rPr>
              <a:t> se neka pojava događa</a:t>
            </a:r>
            <a:endParaRPr lang="hr-HR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9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29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9" grpId="0" uiExpand="1" build="p"/>
      <p:bldP spid="3" grpId="0"/>
      <p:bldP spid="6" grpId="0"/>
      <p:bldP spid="8" grpId="0"/>
      <p:bldP spid="1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hr-HR" dirty="0" smtClean="0">
                <a:solidFill>
                  <a:srgbClr val="FFC000"/>
                </a:solidFill>
                <a:latin typeface="Calibri" pitchFamily="34" charset="0"/>
                <a:cs typeface="Calibri" pitchFamily="34" charset="0"/>
              </a:rPr>
              <a:t>PONAVLJANJE </a:t>
            </a:r>
            <a:r>
              <a:rPr lang="hr-HR" sz="2800" b="0" i="1" dirty="0" smtClean="0">
                <a:solidFill>
                  <a:srgbClr val="FFC000"/>
                </a:solidFill>
                <a:effectLst/>
                <a:latin typeface="Calibri" pitchFamily="34" charset="0"/>
                <a:cs typeface="Calibri" pitchFamily="34" charset="0"/>
              </a:rPr>
              <a:t>(sažetak poglavlja)</a:t>
            </a:r>
            <a:endParaRPr lang="hr-HR" b="0" i="1" dirty="0" smtClean="0">
              <a:solidFill>
                <a:srgbClr val="FFC000"/>
              </a:solidFill>
              <a:effectLst/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9699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0" y="1000108"/>
            <a:ext cx="9144000" cy="5214974"/>
          </a:xfrm>
          <a:prstGeom prst="rect">
            <a:avLst/>
          </a:prstGeom>
        </p:spPr>
        <p:txBody>
          <a:bodyPr numCol="2" spcCol="180000"/>
          <a:lstStyle/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SOCIOLOGIJA</a:t>
            </a:r>
          </a:p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SOCIOLOŠKA IMAGINACIJA</a:t>
            </a:r>
          </a:p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DRUŠTVO </a:t>
            </a:r>
            <a:r>
              <a:rPr lang="hr-HR" sz="2200" i="1" dirty="0" smtClean="0">
                <a:latin typeface="Calibri" pitchFamily="34" charset="0"/>
                <a:cs typeface="Calibri" pitchFamily="34" charset="0"/>
              </a:rPr>
              <a:t>(SOCIOLOŠKO GLEDIŠTE NA DRUŠTVO)</a:t>
            </a:r>
          </a:p>
          <a:p>
            <a:pPr marL="680675" lvl="1" indent="-360000">
              <a:lnSpc>
                <a:spcPts val="2800"/>
              </a:lnSpc>
              <a:spcBef>
                <a:spcPts val="600"/>
              </a:spcBef>
              <a:buClrTx/>
              <a:buFont typeface="Arial" pitchFamily="34" charset="0"/>
              <a:buChar char="─"/>
            </a:pPr>
            <a:r>
              <a:rPr lang="hr-HR" sz="1900" dirty="0" smtClean="0">
                <a:latin typeface="Calibri" pitchFamily="34" charset="0"/>
                <a:cs typeface="Calibri" pitchFamily="34" charset="0"/>
              </a:rPr>
              <a:t>GEMEINSCHAFT (ZAJEDNICA)</a:t>
            </a:r>
            <a:br>
              <a:rPr lang="hr-HR" sz="1900" dirty="0" smtClean="0">
                <a:latin typeface="Calibri" pitchFamily="34" charset="0"/>
                <a:cs typeface="Calibri" pitchFamily="34" charset="0"/>
              </a:rPr>
            </a:br>
            <a:r>
              <a:rPr lang="hr-HR" sz="1900" dirty="0" smtClean="0">
                <a:latin typeface="Calibri" pitchFamily="34" charset="0"/>
                <a:cs typeface="Calibri" pitchFamily="34" charset="0"/>
              </a:rPr>
              <a:t>I GESELLSCHAFT (DRUŠTVO)</a:t>
            </a:r>
          </a:p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SOCIOLOŠKA PERSPEKTIVA</a:t>
            </a:r>
          </a:p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​DRUŠTVENE ČINJENICE</a:t>
            </a:r>
          </a:p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​DRUŠTVENA SOLIDARNOST</a:t>
            </a:r>
          </a:p>
          <a:p>
            <a:pPr marL="680675" lvl="1" indent="-360000">
              <a:spcBef>
                <a:spcPts val="600"/>
              </a:spcBef>
              <a:buClrTx/>
              <a:buFont typeface="Arial" pitchFamily="34" charset="0"/>
              <a:buChar char="─"/>
            </a:pPr>
            <a:r>
              <a:rPr lang="hr-HR" sz="1900" dirty="0" smtClean="0">
                <a:latin typeface="Calibri" pitchFamily="34" charset="0"/>
                <a:cs typeface="Calibri" pitchFamily="34" charset="0"/>
              </a:rPr>
              <a:t>​4 TIPA SAMOUBOJSTAVA</a:t>
            </a:r>
          </a:p>
          <a:p>
            <a:pPr marL="680675" lvl="1" indent="-360000">
              <a:spcBef>
                <a:spcPts val="600"/>
              </a:spcBef>
              <a:buClrTx/>
              <a:buFont typeface="Arial" pitchFamily="34" charset="0"/>
              <a:buChar char="─"/>
            </a:pPr>
            <a:r>
              <a:rPr lang="hr-HR" sz="1900" dirty="0" smtClean="0">
                <a:latin typeface="Calibri" pitchFamily="34" charset="0"/>
                <a:cs typeface="Calibri" pitchFamily="34" charset="0"/>
              </a:rPr>
              <a:t>​ANOMIJA</a:t>
            </a:r>
          </a:p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​MIKRO I MAKRO SOCIOLOGIJA</a:t>
            </a:r>
          </a:p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​DRUŠTVENO DJELOVANJE </a:t>
            </a:r>
            <a:r>
              <a:rPr lang="hr-HR" sz="2200" i="1" dirty="0" smtClean="0">
                <a:latin typeface="Calibri" pitchFamily="34" charset="0"/>
                <a:cs typeface="Calibri" pitchFamily="34" charset="0"/>
              </a:rPr>
              <a:t>(AKCIJA)</a:t>
            </a:r>
          </a:p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​DRUŠTVENA STRUKTURA</a:t>
            </a:r>
          </a:p>
          <a:p>
            <a:pPr marL="680675" lvl="1" indent="-360000">
              <a:lnSpc>
                <a:spcPts val="2800"/>
              </a:lnSpc>
              <a:spcBef>
                <a:spcPts val="600"/>
              </a:spcBef>
              <a:buClrTx/>
              <a:buFont typeface="Arial" pitchFamily="34" charset="0"/>
              <a:buChar char="─"/>
            </a:pPr>
            <a:r>
              <a:rPr lang="hr-HR" sz="1900" dirty="0" smtClean="0">
                <a:latin typeface="Calibri" pitchFamily="34" charset="0"/>
                <a:cs typeface="Calibri" pitchFamily="34" charset="0"/>
              </a:rPr>
              <a:t>​DR. POLOŽAJ, STATUS, ULOGE, DR. GRUPE, ORGANIZACIJE I INSTITUCIJE</a:t>
            </a:r>
          </a:p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MANIFESTNE I LATENTNE FUNKCIJE​</a:t>
            </a:r>
          </a:p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ZNANOST</a:t>
            </a:r>
          </a:p>
          <a:p>
            <a:pPr marL="360000" indent="-360000">
              <a:spcBef>
                <a:spcPts val="1800"/>
              </a:spcBef>
              <a:buClrTx/>
              <a:buFont typeface="Arial" pitchFamily="34" charset="0"/>
              <a:buChar char="─"/>
            </a:pPr>
            <a:r>
              <a:rPr lang="hr-HR" sz="2200" dirty="0" smtClean="0">
                <a:latin typeface="Calibri" pitchFamily="34" charset="0"/>
                <a:cs typeface="Calibri" pitchFamily="34" charset="0"/>
              </a:rPr>
              <a:t>SOCIOLOŠKA PITANJA</a:t>
            </a:r>
          </a:p>
          <a:p>
            <a:pPr marL="680675" lvl="1" indent="-360000">
              <a:lnSpc>
                <a:spcPts val="2800"/>
              </a:lnSpc>
              <a:spcBef>
                <a:spcPts val="600"/>
              </a:spcBef>
              <a:buClrTx/>
              <a:buFont typeface="Arial" pitchFamily="34" charset="0"/>
              <a:buChar char="─"/>
            </a:pPr>
            <a:r>
              <a:rPr lang="hr-HR" sz="1900" dirty="0" smtClean="0">
                <a:latin typeface="Calibri" pitchFamily="34" charset="0"/>
                <a:cs typeface="Calibri" pitchFamily="34" charset="0"/>
              </a:rPr>
              <a:t>ČINJENIČNA, KOMPARATIVNA, </a:t>
            </a:r>
            <a:br>
              <a:rPr lang="hr-HR" sz="1900" dirty="0" smtClean="0">
                <a:latin typeface="Calibri" pitchFamily="34" charset="0"/>
                <a:cs typeface="Calibri" pitchFamily="34" charset="0"/>
              </a:rPr>
            </a:br>
            <a:r>
              <a:rPr lang="hr-HR" sz="1900" dirty="0" smtClean="0">
                <a:latin typeface="Calibri" pitchFamily="34" charset="0"/>
                <a:cs typeface="Calibri" pitchFamily="34" charset="0"/>
              </a:rPr>
              <a:t>RAZVOJNA I TEORIJSKA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5400000">
            <a:off x="1913954" y="3499896"/>
            <a:ext cx="5101485" cy="108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9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9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296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296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969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2969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2969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7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2969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2969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25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2969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9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428596" y="71414"/>
            <a:ext cx="8153400" cy="485756"/>
          </a:xfrm>
        </p:spPr>
        <p:txBody>
          <a:bodyPr/>
          <a:lstStyle/>
          <a:p>
            <a:r>
              <a:rPr lang="hr-HR" dirty="0" smtClean="0"/>
              <a:t>ETOS ZNANOSTI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sz="quarter" idx="1"/>
          </p:nvPr>
        </p:nvSpPr>
        <p:spPr>
          <a:xfrm>
            <a:off x="142844" y="1142984"/>
            <a:ext cx="8623331" cy="3952875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ETOS ZNANOSTI </a:t>
            </a:r>
            <a:r>
              <a:rPr lang="hr-HR" dirty="0" smtClean="0"/>
              <a:t>-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skup vrijednosti i normi </a:t>
            </a:r>
            <a:r>
              <a:rPr lang="hr-HR" dirty="0" smtClean="0"/>
              <a:t>koje su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obvezujuće</a:t>
            </a:r>
            <a:r>
              <a:rPr lang="hr-HR" dirty="0" smtClean="0"/>
              <a:t> za svakoga tko se bavi znanošću</a:t>
            </a:r>
          </a:p>
          <a:p>
            <a:pPr>
              <a:buClr>
                <a:schemeClr val="tx1"/>
              </a:buClr>
            </a:pPr>
            <a:endParaRPr lang="hr-HR" dirty="0" smtClean="0"/>
          </a:p>
          <a:p>
            <a:pPr lvl="1"/>
            <a:r>
              <a:rPr lang="hr-HR" dirty="0" smtClean="0"/>
              <a:t>to su zabrane, preporuke i dopuštenja moralnog karaktera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72400" y="6134"/>
            <a:ext cx="965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294 - 295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172400" y="6134"/>
            <a:ext cx="965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294 - 295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1986" name="Title 1"/>
          <p:cNvSpPr>
            <a:spLocks noGrp="1"/>
          </p:cNvSpPr>
          <p:nvPr>
            <p:ph type="title"/>
          </p:nvPr>
        </p:nvSpPr>
        <p:spPr>
          <a:xfrm>
            <a:off x="428596" y="71414"/>
            <a:ext cx="8153400" cy="628632"/>
          </a:xfrm>
        </p:spPr>
        <p:txBody>
          <a:bodyPr/>
          <a:lstStyle/>
          <a:p>
            <a:r>
              <a:rPr lang="hr-HR" dirty="0" smtClean="0"/>
              <a:t>ETOS ZNANOSTI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71406" y="857232"/>
            <a:ext cx="8643938" cy="4972050"/>
          </a:xfrm>
        </p:spPr>
        <p:txBody>
          <a:bodyPr/>
          <a:lstStyle/>
          <a:p>
            <a:pPr>
              <a:buFont typeface="Wingdings" pitchFamily="2" charset="2"/>
              <a:buNone/>
              <a:defRPr/>
            </a:pPr>
            <a:r>
              <a:rPr lang="hr-HR" dirty="0" smtClean="0"/>
              <a:t>Skup normi kojih se znanstvenik treba pridržavati:</a:t>
            </a:r>
          </a:p>
          <a:p>
            <a:pPr marL="0">
              <a:buFont typeface="Wingdings" pitchFamily="2" charset="2"/>
              <a:buNone/>
              <a:defRPr/>
            </a:pPr>
            <a:r>
              <a:rPr lang="hr-HR" sz="2000" i="1" dirty="0" smtClean="0"/>
              <a:t>(Skupovi normi koji osiguravaju znanosti autonomiju i čistoću te su moralno obvezujuće za znanstvenike)</a:t>
            </a:r>
          </a:p>
          <a:p>
            <a:pPr marL="0">
              <a:buSzPct val="100000"/>
              <a:buFont typeface="Wingdings" pitchFamily="2" charset="2"/>
              <a:buNone/>
              <a:defRPr/>
            </a:pPr>
            <a:endParaRPr lang="hr-HR" sz="2000" i="1" dirty="0" smtClean="0"/>
          </a:p>
          <a:p>
            <a:pPr marL="360000" indent="-360000">
              <a:buSzPct val="100000"/>
              <a:buFont typeface="+mj-lt"/>
              <a:buAutoNum type="arabicPeriod"/>
              <a:defRPr/>
            </a:pP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UNIVERZALIZAM</a:t>
            </a:r>
            <a:r>
              <a:rPr lang="hr-HR" sz="2800" b="1" dirty="0" smtClean="0">
                <a:solidFill>
                  <a:srgbClr val="FF0000"/>
                </a:solidFill>
              </a:rPr>
              <a:t/>
            </a:r>
            <a:br>
              <a:rPr lang="hr-HR" sz="2800" b="1" dirty="0" smtClean="0">
                <a:solidFill>
                  <a:srgbClr val="FF0000"/>
                </a:solidFill>
              </a:rPr>
            </a:br>
            <a:endParaRPr lang="hr-HR" sz="2400" i="1" dirty="0" smtClean="0"/>
          </a:p>
          <a:p>
            <a:pPr marL="360000" indent="-360000">
              <a:buSzPct val="100000"/>
              <a:buFont typeface="+mj-lt"/>
              <a:buAutoNum type="arabicPeriod"/>
              <a:defRPr/>
            </a:pP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ZAJEDNIŠTVO</a:t>
            </a:r>
            <a:r>
              <a:rPr lang="hr-HR" sz="2800" b="1" dirty="0" smtClean="0">
                <a:solidFill>
                  <a:srgbClr val="FF0000"/>
                </a:solidFill>
              </a:rPr>
              <a:t/>
            </a:r>
            <a:br>
              <a:rPr lang="hr-HR" sz="2800" b="1" dirty="0" smtClean="0">
                <a:solidFill>
                  <a:srgbClr val="FF0000"/>
                </a:solidFill>
              </a:rPr>
            </a:br>
            <a:endParaRPr lang="hr-HR" sz="2400" i="1" dirty="0" smtClean="0"/>
          </a:p>
          <a:p>
            <a:pPr marL="360000" indent="-360000">
              <a:buSzPct val="100000"/>
              <a:buFont typeface="+mj-lt"/>
              <a:buAutoNum type="arabicPeriod"/>
              <a:defRPr/>
            </a:pP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BEZINTERESNOST</a:t>
            </a:r>
            <a:r>
              <a:rPr lang="hr-HR" sz="2800" b="1" dirty="0" smtClean="0">
                <a:solidFill>
                  <a:srgbClr val="FF0000"/>
                </a:solidFill>
              </a:rPr>
              <a:t/>
            </a:r>
            <a:br>
              <a:rPr lang="hr-HR" sz="2800" b="1" dirty="0" smtClean="0">
                <a:solidFill>
                  <a:srgbClr val="FF0000"/>
                </a:solidFill>
              </a:rPr>
            </a:br>
            <a:endParaRPr lang="hr-HR" sz="2400" dirty="0" smtClean="0"/>
          </a:p>
          <a:p>
            <a:pPr marL="360000" indent="-360000">
              <a:buSzPct val="100000"/>
              <a:buFont typeface="+mj-lt"/>
              <a:buAutoNum type="arabicPeriod"/>
              <a:defRPr/>
            </a:pP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ORGANIZIRANI SKEPTICIZAM</a:t>
            </a:r>
            <a:endParaRPr lang="hr-HR" i="1" dirty="0" smtClean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357554" y="2467269"/>
            <a:ext cx="53578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r-HR" sz="2400" dirty="0" smtClean="0">
                <a:latin typeface="Calibri" pitchFamily="34" charset="0"/>
                <a:cs typeface="Calibri" pitchFamily="34" charset="0"/>
              </a:rPr>
              <a:t>‒ vrednovanje znanstvenih ideja po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impersonalnim kriterijima </a:t>
            </a:r>
            <a:r>
              <a:rPr lang="hr-HR" sz="2400" i="1" dirty="0" smtClean="0">
                <a:latin typeface="Calibri" pitchFamily="34" charset="0"/>
                <a:cs typeface="Calibri" pitchFamily="34" charset="0"/>
              </a:rPr>
              <a:t>(objektivno)</a:t>
            </a:r>
            <a:endParaRPr lang="hr-HR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71868" y="4396095"/>
            <a:ext cx="47863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r-HR" sz="2400" dirty="0" smtClean="0">
                <a:latin typeface="Calibri" pitchFamily="34" charset="0"/>
                <a:cs typeface="Calibri" pitchFamily="34" charset="0"/>
              </a:rPr>
              <a:t>‒ znanstvenici moraju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težiti</a:t>
            </a:r>
            <a:r>
              <a:rPr lang="hr-HR" sz="24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istini</a:t>
            </a:r>
            <a:r>
              <a:rPr lang="hr-HR" sz="2400" dirty="0" smtClean="0">
                <a:latin typeface="Calibri" pitchFamily="34" charset="0"/>
                <a:cs typeface="Calibri" pitchFamily="34" charset="0"/>
              </a:rPr>
              <a:t> a ne bogatstvu, moći i slavi</a:t>
            </a:r>
            <a:endParaRPr lang="hr-HR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2" name="Group 10"/>
          <p:cNvGrpSpPr/>
          <p:nvPr/>
        </p:nvGrpSpPr>
        <p:grpSpPr>
          <a:xfrm>
            <a:off x="928662" y="5396227"/>
            <a:ext cx="7572428" cy="890293"/>
            <a:chOff x="1214414" y="5533739"/>
            <a:chExt cx="7572428" cy="890293"/>
          </a:xfrm>
        </p:grpSpPr>
        <p:sp>
          <p:nvSpPr>
            <p:cNvPr id="9" name="Rectangle 8"/>
            <p:cNvSpPr/>
            <p:nvPr/>
          </p:nvSpPr>
          <p:spPr>
            <a:xfrm>
              <a:off x="5715008" y="5533739"/>
              <a:ext cx="307183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514350" lvl="0" indent="-514350" eaLnBrk="0" hangingPunct="0">
                <a:spcBef>
                  <a:spcPts val="700"/>
                </a:spcBef>
                <a:buClr>
                  <a:srgbClr val="DD8047"/>
                </a:buClr>
                <a:buSzPct val="60000"/>
                <a:defRPr/>
              </a:pPr>
              <a:r>
                <a:rPr lang="hr-HR" sz="2400" smtClean="0">
                  <a:latin typeface="Calibri" pitchFamily="34" charset="0"/>
                  <a:cs typeface="Calibri" pitchFamily="34" charset="0"/>
                </a:rPr>
                <a:t>‒ ništa se ne smije</a:t>
              </a:r>
              <a:endParaRPr lang="hr-HR" sz="2400" i="1" dirty="0" smtClean="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214414" y="5962367"/>
              <a:ext cx="692948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hr-HR" sz="2400" dirty="0" smtClean="0">
                  <a:latin typeface="Calibri" pitchFamily="34" charset="0"/>
                  <a:cs typeface="Calibri" pitchFamily="34" charset="0"/>
                </a:rPr>
                <a:t>uzimati “zdravo za gotovo” – </a:t>
              </a:r>
              <a:r>
                <a:rPr lang="hr-HR" sz="2400" b="1" i="1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  <a:cs typeface="Calibri" pitchFamily="34" charset="0"/>
                </a:rPr>
                <a:t>skepticizam i sumnja</a:t>
              </a:r>
              <a:endParaRPr lang="hr-HR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4" name="Group 12"/>
          <p:cNvGrpSpPr/>
          <p:nvPr/>
        </p:nvGrpSpPr>
        <p:grpSpPr>
          <a:xfrm>
            <a:off x="500034" y="3434364"/>
            <a:ext cx="8215370" cy="890293"/>
            <a:chOff x="714378" y="3781741"/>
            <a:chExt cx="8215370" cy="890293"/>
          </a:xfrm>
        </p:grpSpPr>
        <p:sp>
          <p:nvSpPr>
            <p:cNvPr id="7" name="Rectangle 6"/>
            <p:cNvSpPr/>
            <p:nvPr/>
          </p:nvSpPr>
          <p:spPr>
            <a:xfrm>
              <a:off x="3071832" y="3781741"/>
              <a:ext cx="557216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hr-HR" sz="2400" dirty="0" smtClean="0">
                  <a:latin typeface="Calibri" pitchFamily="34" charset="0"/>
                  <a:cs typeface="Calibri" pitchFamily="34" charset="0"/>
                </a:rPr>
                <a:t>‒ </a:t>
              </a:r>
              <a:r>
                <a:rPr lang="hr-HR" sz="2400" b="1" dirty="0" smtClean="0">
                  <a:solidFill>
                    <a:srgbClr val="FFC000"/>
                  </a:solidFill>
                  <a:latin typeface="Calibri" pitchFamily="34" charset="0"/>
                  <a:cs typeface="Calibri" pitchFamily="34" charset="0"/>
                </a:rPr>
                <a:t>dijeljenje</a:t>
              </a:r>
              <a:r>
                <a:rPr lang="hr-HR" sz="2400" dirty="0" smtClean="0">
                  <a:solidFill>
                    <a:srgbClr val="FFC000"/>
                  </a:solidFill>
                  <a:latin typeface="Calibri" pitchFamily="34" charset="0"/>
                  <a:cs typeface="Calibri" pitchFamily="34" charset="0"/>
                </a:rPr>
                <a:t> </a:t>
              </a:r>
              <a:r>
                <a:rPr lang="hr-HR" sz="2400" dirty="0" smtClean="0">
                  <a:latin typeface="Calibri" pitchFamily="34" charset="0"/>
                  <a:cs typeface="Calibri" pitchFamily="34" charset="0"/>
                </a:rPr>
                <a:t>svojih spoznaja s ostalim</a:t>
              </a:r>
              <a:endParaRPr lang="hr-HR" dirty="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14378" y="4210369"/>
              <a:ext cx="821537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hr-HR" sz="2400" dirty="0" smtClean="0">
                  <a:latin typeface="Calibri" pitchFamily="34" charset="0"/>
                  <a:cs typeface="Calibri" pitchFamily="34" charset="0"/>
                </a:rPr>
                <a:t>znanstvenicima </a:t>
              </a:r>
              <a:r>
                <a:rPr lang="hr-HR" sz="2400" i="1" dirty="0" smtClean="0">
                  <a:latin typeface="Calibri" pitchFamily="34" charset="0"/>
                  <a:cs typeface="Calibri" pitchFamily="34" charset="0"/>
                </a:rPr>
                <a:t>(znanje je opće dobro a ne privatno vlasništvo)</a:t>
              </a:r>
              <a:endParaRPr lang="hr-HR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Pravokutnik 13"/>
          <p:cNvSpPr/>
          <p:nvPr/>
        </p:nvSpPr>
        <p:spPr>
          <a:xfrm rot="21040981">
            <a:off x="2089716" y="2702392"/>
            <a:ext cx="1643074" cy="35719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PEER REVIEW</a:t>
            </a:r>
            <a:endParaRPr lang="hr-HR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5" name="Pravokutnik 14"/>
          <p:cNvSpPr/>
          <p:nvPr/>
        </p:nvSpPr>
        <p:spPr>
          <a:xfrm rot="21040981">
            <a:off x="1964803" y="3415255"/>
            <a:ext cx="1642435" cy="579039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ZNANSTVENI KOMUNIZAM</a:t>
            </a:r>
            <a:endParaRPr lang="hr-HR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6" name="Slika 15" descr="sticker,375x360.u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556" y="-24"/>
            <a:ext cx="1562681" cy="15001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5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6" grpId="0"/>
      <p:bldP spid="8" grpId="0"/>
      <p:bldP spid="14" grpId="0" build="allAtOnce" animBg="1"/>
      <p:bldP spid="14" grpId="1" build="allAtOnce" animBg="1"/>
      <p:bldP spid="15" grpId="0" build="allAtOnce" animBg="1"/>
      <p:bldP spid="15" grpId="1" build="allAtOnce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8172400" y="6134"/>
            <a:ext cx="965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296 - 297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428596" y="80946"/>
            <a:ext cx="8153400" cy="561972"/>
          </a:xfrm>
        </p:spPr>
        <p:txBody>
          <a:bodyPr/>
          <a:lstStyle/>
          <a:p>
            <a:r>
              <a:rPr lang="hr-HR" smtClean="0"/>
              <a:t>RAZVOJ ZNANOSTI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14313" y="1142984"/>
            <a:ext cx="8715375" cy="2828932"/>
          </a:xfrm>
        </p:spPr>
        <p:txBody>
          <a:bodyPr/>
          <a:lstStyle/>
          <a:p>
            <a:pPr>
              <a:buSzPct val="100000"/>
            </a:pP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ZNANSTVENA PARADIGMA </a:t>
            </a:r>
            <a:r>
              <a:rPr lang="hr-HR" dirty="0" smtClean="0"/>
              <a:t>– karakterističan pogled na svijet </a:t>
            </a:r>
            <a:r>
              <a:rPr lang="hr-HR" i="1" dirty="0" smtClean="0"/>
              <a:t>(svjetonazor neke znanosti)</a:t>
            </a:r>
          </a:p>
          <a:p>
            <a:pPr>
              <a:buSzPct val="100000"/>
            </a:pPr>
            <a:endParaRPr lang="hr-HR" i="1" dirty="0" smtClean="0"/>
          </a:p>
          <a:p>
            <a:pPr>
              <a:spcBef>
                <a:spcPts val="3000"/>
              </a:spcBef>
              <a:buSzPct val="100000"/>
            </a:pP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ZNANSTVENA REVOLUCIJA</a:t>
            </a:r>
            <a:r>
              <a:rPr lang="hr-HR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r-HR" dirty="0" smtClean="0"/>
              <a:t>– s vremenom se propitkuje paradigma znanosti (zbog novih dokaza) pa dolazi do pojave </a:t>
            </a:r>
            <a:r>
              <a:rPr lang="hr-HR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nove znanstvene paradigme</a:t>
            </a:r>
          </a:p>
        </p:txBody>
      </p:sp>
      <p:sp>
        <p:nvSpPr>
          <p:cNvPr id="4" name="Oval 3"/>
          <p:cNvSpPr/>
          <p:nvPr/>
        </p:nvSpPr>
        <p:spPr>
          <a:xfrm>
            <a:off x="214313" y="4714894"/>
            <a:ext cx="2571750" cy="135731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50000"/>
                  <a:shade val="30000"/>
                  <a:satMod val="115000"/>
                </a:schemeClr>
              </a:gs>
              <a:gs pos="50000">
                <a:schemeClr val="accent4">
                  <a:lumMod val="50000"/>
                  <a:shade val="67500"/>
                  <a:satMod val="115000"/>
                </a:schemeClr>
              </a:gs>
              <a:gs pos="100000">
                <a:schemeClr val="accent4">
                  <a:lumMod val="5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  <a:effectLst>
            <a:outerShdw dist="38100" dir="3660000" algn="tl" rotWithShape="0">
              <a:schemeClr val="tx1">
                <a:lumMod val="65000"/>
                <a:lumOff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r-HR" sz="2000" b="1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ZNANSTVENA PARADIGMA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643312" y="4786331"/>
            <a:ext cx="2071688" cy="1214438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50000"/>
                  <a:shade val="30000"/>
                  <a:satMod val="115000"/>
                </a:schemeClr>
              </a:gs>
              <a:gs pos="50000">
                <a:schemeClr val="accent4">
                  <a:lumMod val="50000"/>
                  <a:shade val="67500"/>
                  <a:satMod val="115000"/>
                </a:schemeClr>
              </a:gs>
              <a:gs pos="100000">
                <a:schemeClr val="accent4">
                  <a:lumMod val="5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  <a:effectLst>
            <a:outerShdw dist="38100" dir="3660000" algn="tl" rotWithShape="0">
              <a:schemeClr val="tx1">
                <a:lumMod val="65000"/>
                <a:lumOff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r-HR" sz="20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KRIZA PARADIGME</a:t>
            </a:r>
          </a:p>
          <a:p>
            <a:pPr algn="ctr">
              <a:defRPr/>
            </a:pPr>
            <a:r>
              <a:rPr lang="hr-HR" sz="20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(NOVI DOKAZI)</a:t>
            </a:r>
          </a:p>
        </p:txBody>
      </p:sp>
      <p:sp>
        <p:nvSpPr>
          <p:cNvPr id="6" name="Rectangle 5"/>
          <p:cNvSpPr/>
          <p:nvPr/>
        </p:nvSpPr>
        <p:spPr>
          <a:xfrm>
            <a:off x="6572250" y="4750613"/>
            <a:ext cx="2357438" cy="12858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0"/>
                  <a:shade val="30000"/>
                  <a:satMod val="115000"/>
                </a:schemeClr>
              </a:gs>
              <a:gs pos="50000">
                <a:schemeClr val="accent4">
                  <a:lumMod val="50000"/>
                  <a:shade val="67500"/>
                  <a:satMod val="115000"/>
                </a:schemeClr>
              </a:gs>
              <a:gs pos="100000">
                <a:schemeClr val="accent4">
                  <a:lumMod val="5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  <a:effectLst>
            <a:outerShdw dist="38100" dir="3660000" algn="tl" rotWithShape="0">
              <a:schemeClr val="tx1">
                <a:lumMod val="65000"/>
                <a:lumOff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r-HR" sz="2400" b="1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ZNANSTVENA REVOLUCIJA</a:t>
            </a:r>
          </a:p>
        </p:txBody>
      </p:sp>
      <p:sp>
        <p:nvSpPr>
          <p:cNvPr id="7" name="Right Arrow 6"/>
          <p:cNvSpPr/>
          <p:nvPr/>
        </p:nvSpPr>
        <p:spPr>
          <a:xfrm>
            <a:off x="3000375" y="5107793"/>
            <a:ext cx="428625" cy="571515"/>
          </a:xfrm>
          <a:prstGeom prst="rightArrow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hr-HR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5929312" y="5107798"/>
            <a:ext cx="428625" cy="571504"/>
          </a:xfrm>
          <a:prstGeom prst="rightArrow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hr-HR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9" name="Slika 8" descr="heliogeotheor.jpg"/>
          <p:cNvPicPr>
            <a:picLocks noChangeAspect="1"/>
          </p:cNvPicPr>
          <p:nvPr/>
        </p:nvPicPr>
        <p:blipFill>
          <a:blip r:embed="rId2"/>
          <a:srcRect l="49927" t="4865" r="3906" b="6118"/>
          <a:stretch>
            <a:fillRect/>
          </a:stretch>
        </p:blipFill>
        <p:spPr>
          <a:xfrm>
            <a:off x="4299328" y="202864"/>
            <a:ext cx="2259856" cy="27151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Slika 9" descr="heliogeotheor.jpg"/>
          <p:cNvPicPr>
            <a:picLocks noChangeAspect="1"/>
          </p:cNvPicPr>
          <p:nvPr/>
        </p:nvPicPr>
        <p:blipFill>
          <a:blip r:embed="rId2"/>
          <a:srcRect l="3125" t="4865" r="50073" b="6118"/>
          <a:stretch>
            <a:fillRect/>
          </a:stretch>
        </p:blipFill>
        <p:spPr>
          <a:xfrm>
            <a:off x="6715140" y="205774"/>
            <a:ext cx="2286016" cy="27093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Strelica zakrivljena gore 10"/>
          <p:cNvSpPr/>
          <p:nvPr/>
        </p:nvSpPr>
        <p:spPr>
          <a:xfrm flipH="1">
            <a:off x="1643042" y="6215058"/>
            <a:ext cx="6000792" cy="500090"/>
          </a:xfrm>
          <a:prstGeom prst="curvedUpArrow">
            <a:avLst>
              <a:gd name="adj1" fmla="val 77386"/>
              <a:gd name="adj2" fmla="val 246716"/>
              <a:gd name="adj3" fmla="val 3102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2" name="Slika 11" descr="milky_way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786" y="196431"/>
            <a:ext cx="3357586" cy="27280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4" name="Oval 13"/>
          <p:cNvSpPr/>
          <p:nvPr/>
        </p:nvSpPr>
        <p:spPr>
          <a:xfrm>
            <a:off x="214282" y="4714884"/>
            <a:ext cx="2571750" cy="1357312"/>
          </a:xfrm>
          <a:prstGeom prst="ellipse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  <a:effectLst>
            <a:outerShdw dist="38100" dir="3660000" algn="tl" rotWithShape="0">
              <a:schemeClr val="tx1">
                <a:lumMod val="65000"/>
                <a:lumOff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r-HR" sz="20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NOVA ZNANSTVENA </a:t>
            </a:r>
            <a:r>
              <a:rPr lang="hr-HR" sz="2000" b="1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PARADIGMA</a:t>
            </a:r>
          </a:p>
        </p:txBody>
      </p:sp>
      <p:sp>
        <p:nvSpPr>
          <p:cNvPr id="13" name="Pravokutnik 12"/>
          <p:cNvSpPr/>
          <p:nvPr/>
        </p:nvSpPr>
        <p:spPr>
          <a:xfrm>
            <a:off x="1500166" y="3857628"/>
            <a:ext cx="4643470" cy="2643206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0"/>
                  <a:shade val="30000"/>
                  <a:satMod val="115000"/>
                </a:schemeClr>
              </a:gs>
              <a:gs pos="50000">
                <a:schemeClr val="accent4">
                  <a:lumMod val="50000"/>
                  <a:shade val="67500"/>
                  <a:satMod val="115000"/>
                </a:schemeClr>
              </a:gs>
              <a:gs pos="100000">
                <a:schemeClr val="accent4">
                  <a:lumMod val="5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rtlCol="0" anchor="ctr"/>
          <a:lstStyle/>
          <a:p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ZNANSTVENU REVOLUCIJU ČEŠĆE PRIHVAČAJU:</a:t>
            </a:r>
          </a:p>
          <a:p>
            <a:pPr marL="216000" indent="-216000">
              <a:buFont typeface="Arial" pitchFamily="34" charset="0"/>
              <a:buChar char="─"/>
            </a:pPr>
            <a:r>
              <a:rPr lang="hr-HR" sz="2400" dirty="0" smtClean="0">
                <a:latin typeface="Calibri" pitchFamily="34" charset="0"/>
                <a:cs typeface="Calibri" pitchFamily="34" charset="0"/>
              </a:rPr>
              <a:t> mlađi znanstvenici</a:t>
            </a:r>
          </a:p>
          <a:p>
            <a:pPr marL="216000" indent="-216000">
              <a:buFont typeface="Arial" pitchFamily="34" charset="0"/>
              <a:buChar char="─"/>
            </a:pPr>
            <a:r>
              <a:rPr lang="hr-HR" sz="2400" dirty="0" smtClean="0">
                <a:latin typeface="Calibri" pitchFamily="34" charset="0"/>
                <a:cs typeface="Calibri" pitchFamily="34" charset="0"/>
              </a:rPr>
              <a:t> oni koji su na početku karijere</a:t>
            </a:r>
          </a:p>
          <a:p>
            <a:pPr marL="216000" indent="-288000">
              <a:buFont typeface="Arial" pitchFamily="34" charset="0"/>
              <a:buChar char="─"/>
            </a:pPr>
            <a:r>
              <a:rPr lang="hr-HR" sz="2400" dirty="0" smtClean="0">
                <a:latin typeface="Calibri" pitchFamily="34" charset="0"/>
                <a:cs typeface="Calibri" pitchFamily="34" charset="0"/>
              </a:rPr>
              <a:t>oni koji su na margini određene znanstvene discipline</a:t>
            </a:r>
            <a:endParaRPr lang="hr-HR" sz="2400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5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7" grpId="0" animBg="1"/>
      <p:bldP spid="8" grpId="0" animBg="1"/>
      <p:bldP spid="11" grpId="0" animBg="1"/>
      <p:bldP spid="14" grpId="0" animBg="1"/>
      <p:bldP spid="13" grpId="0" build="allAtOnce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 descr="cola.jpg"/>
          <p:cNvPicPr>
            <a:picLocks noChangeAspect="1"/>
          </p:cNvPicPr>
          <p:nvPr/>
        </p:nvPicPr>
        <p:blipFill>
          <a:blip r:embed="rId2"/>
          <a:srcRect l="23291" r="37987"/>
          <a:stretch>
            <a:fillRect/>
          </a:stretch>
        </p:blipFill>
        <p:spPr bwMode="auto">
          <a:xfrm>
            <a:off x="142844" y="552598"/>
            <a:ext cx="2071702" cy="59007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 descr="bogovi_su_pali_na_tjeme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209229" y="1908295"/>
            <a:ext cx="6863365" cy="45450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/>
          <p:cNvSpPr/>
          <p:nvPr/>
        </p:nvSpPr>
        <p:spPr>
          <a:xfrm>
            <a:off x="2339752" y="428604"/>
            <a:ext cx="662473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hr-HR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SOCIOLOGIJA</a:t>
            </a:r>
            <a:r>
              <a:rPr lang="hr-HR" sz="32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 </a:t>
            </a:r>
            <a:r>
              <a:rPr lang="hr-HR" sz="24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– z</a:t>
            </a:r>
            <a:r>
              <a:rPr lang="hr-HR" sz="2400" dirty="0" smtClean="0">
                <a:latin typeface="Calibri" pitchFamily="34" charset="0"/>
                <a:cs typeface="Calibri" pitchFamily="34" charset="0"/>
              </a:rPr>
              <a:t>nanost koja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proučava</a:t>
            </a:r>
            <a:r>
              <a:rPr lang="hr-HR" sz="24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društva</a:t>
            </a:r>
            <a:r>
              <a:rPr lang="hr-HR" sz="2400" dirty="0" smtClean="0">
                <a:latin typeface="Calibri" pitchFamily="34" charset="0"/>
                <a:cs typeface="Calibri" pitchFamily="34" charset="0"/>
              </a:rPr>
              <a:t> i </a:t>
            </a:r>
            <a:r>
              <a:rPr lang="hr-HR" sz="2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načine</a:t>
            </a:r>
            <a:r>
              <a:rPr lang="hr-HR" sz="2400" dirty="0" smtClean="0">
                <a:latin typeface="Calibri" pitchFamily="34" charset="0"/>
                <a:cs typeface="Calibri" pitchFamily="34" charset="0"/>
              </a:rPr>
              <a:t> na koje ta društva oblikuju </a:t>
            </a:r>
            <a:r>
              <a:rPr lang="hr-HR" sz="24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ponašanje</a:t>
            </a:r>
            <a:r>
              <a:rPr lang="hr-HR" sz="2400" dirty="0" smtClean="0">
                <a:latin typeface="Calibri" pitchFamily="34" charset="0"/>
                <a:cs typeface="Calibri" pitchFamily="34" charset="0"/>
              </a:rPr>
              <a:t>, </a:t>
            </a:r>
            <a:r>
              <a:rPr lang="hr-HR" sz="24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vjerovanja</a:t>
            </a:r>
            <a:r>
              <a:rPr lang="hr-HR" sz="2400" dirty="0" smtClean="0">
                <a:latin typeface="Calibri" pitchFamily="34" charset="0"/>
                <a:cs typeface="Calibri" pitchFamily="34" charset="0"/>
              </a:rPr>
              <a:t> i </a:t>
            </a:r>
            <a:r>
              <a:rPr lang="hr-HR" sz="24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identitet</a:t>
            </a:r>
            <a:r>
              <a:rPr lang="hr-HR" sz="2400" b="1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hr-HR" sz="24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ljudi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12160" y="6326112"/>
            <a:ext cx="31579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400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prizor iz filma „Bogovi su pali na tjeme”</a:t>
            </a:r>
            <a:endParaRPr lang="hr-HR" sz="14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0" y="928670"/>
            <a:ext cx="9144000" cy="5929330"/>
          </a:xfrm>
        </p:spPr>
        <p:txBody>
          <a:bodyPr/>
          <a:lstStyle/>
          <a:p>
            <a:pPr>
              <a:spcBef>
                <a:spcPts val="1800"/>
              </a:spcBef>
              <a:defRPr/>
            </a:pPr>
            <a:r>
              <a:rPr lang="hr-HR" sz="2400" i="1" dirty="0" smtClean="0"/>
              <a:t>Za punoga Mjeseca raste broj kaznenih djela, samoubojstava, opijanja i ubojstava.</a:t>
            </a:r>
          </a:p>
          <a:p>
            <a:pPr>
              <a:spcBef>
                <a:spcPts val="1800"/>
              </a:spcBef>
            </a:pPr>
            <a:r>
              <a:rPr lang="hr-HR" sz="2400" i="1" dirty="0" smtClean="0"/>
              <a:t>U slučaju nevolje, prije </a:t>
            </a:r>
            <a:r>
              <a:rPr lang="pl-PL" sz="2400" i="1" dirty="0" smtClean="0"/>
              <a:t>će vam biti pružena pomoć ako je oko </a:t>
            </a:r>
            <a:r>
              <a:rPr lang="hr-HR" sz="2400" i="1" dirty="0" smtClean="0"/>
              <a:t>vas mnogo ljudi.</a:t>
            </a:r>
          </a:p>
          <a:p>
            <a:pPr>
              <a:spcBef>
                <a:spcPts val="1800"/>
              </a:spcBef>
            </a:pPr>
            <a:r>
              <a:rPr lang="sv-SE" sz="2400" i="1" dirty="0" smtClean="0"/>
              <a:t>Velika oskudica i bijeda s</a:t>
            </a:r>
            <a:r>
              <a:rPr lang="hr-HR" sz="2400" i="1" dirty="0" smtClean="0"/>
              <a:t>t</a:t>
            </a:r>
            <a:r>
              <a:rPr lang="sv-SE" sz="2400" i="1" dirty="0" smtClean="0"/>
              <a:t>anovn</a:t>
            </a:r>
            <a:r>
              <a:rPr lang="hr-HR" sz="2400" i="1" dirty="0" smtClean="0"/>
              <a:t>ištva u nekoj zemlji povećavaju vjerojatnost izbijanja pobuna ili revolucija.</a:t>
            </a:r>
          </a:p>
          <a:p>
            <a:pPr>
              <a:spcBef>
                <a:spcPts val="1800"/>
              </a:spcBef>
            </a:pPr>
            <a:r>
              <a:rPr lang="hr-HR" sz="2400" i="1" dirty="0" smtClean="0"/>
              <a:t>Masovno (</a:t>
            </a:r>
            <a:r>
              <a:rPr lang="hr-HR" sz="2400" i="1" dirty="0" err="1" smtClean="0"/>
              <a:t>tzv</a:t>
            </a:r>
            <a:r>
              <a:rPr lang="hr-HR" sz="2400" i="1" dirty="0" smtClean="0"/>
              <a:t>. tepih) bombardiranje njemačkih gradova tijekom </a:t>
            </a:r>
            <a:r>
              <a:rPr lang="pl-PL" sz="2400" i="1" dirty="0" smtClean="0"/>
              <a:t>ll. svjetskoga rata izazvalo je paniku </a:t>
            </a:r>
            <a:r>
              <a:rPr lang="hr-HR" sz="2400" i="1" dirty="0" smtClean="0"/>
              <a:t>i razorila društvenu organizaciju.</a:t>
            </a:r>
          </a:p>
          <a:p>
            <a:pPr>
              <a:spcBef>
                <a:spcPts val="1800"/>
              </a:spcBef>
            </a:pPr>
            <a:r>
              <a:rPr lang="pl-PL" sz="2400" i="1" dirty="0" smtClean="0"/>
              <a:t>Žrtve ubojstva obično ne poznaju </a:t>
            </a:r>
            <a:r>
              <a:rPr lang="hr-HR" sz="2400" i="1" dirty="0" smtClean="0"/>
              <a:t>ubojicu.</a:t>
            </a:r>
          </a:p>
          <a:p>
            <a:pPr>
              <a:spcBef>
                <a:spcPts val="1800"/>
              </a:spcBef>
            </a:pPr>
            <a:r>
              <a:rPr lang="hr-HR" sz="2400" i="1" dirty="0" smtClean="0"/>
              <a:t>Tipičan glasač na izborima </a:t>
            </a:r>
            <a:r>
              <a:rPr lang="pl-PL" sz="2400" i="1" dirty="0" smtClean="0"/>
              <a:t>odlučuje o kandidatu na osnovi politi</a:t>
            </a:r>
            <a:r>
              <a:rPr lang="hr-HR" sz="2400" i="1" dirty="0" smtClean="0"/>
              <a:t>čkih programa i stavova koje ovaj nudi.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" y="142852"/>
            <a:ext cx="9144000" cy="500066"/>
          </a:xfrm>
        </p:spPr>
        <p:txBody>
          <a:bodyPr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hr-HR" sz="3100" dirty="0" smtClean="0"/>
              <a:t>SOCIOLOGIJA I ZDRAVORAZUMSKO RAZMIŠLJANJE</a:t>
            </a:r>
            <a:endParaRPr lang="hr-HR" sz="3100" dirty="0"/>
          </a:p>
        </p:txBody>
      </p:sp>
      <p:sp>
        <p:nvSpPr>
          <p:cNvPr id="5" name="TextBox 4"/>
          <p:cNvSpPr txBox="1"/>
          <p:nvPr/>
        </p:nvSpPr>
        <p:spPr>
          <a:xfrm>
            <a:off x="8845310" y="6134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9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50"/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50"/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250"/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50"/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3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5" grpId="0" build="p"/>
      <p:bldP spid="13315" grpI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-64736" y="928670"/>
            <a:ext cx="8244408" cy="5929330"/>
          </a:xfrm>
        </p:spPr>
        <p:txBody>
          <a:bodyPr/>
          <a:lstStyle/>
          <a:p>
            <a:pPr marL="288000" indent="-288000">
              <a:spcBef>
                <a:spcPts val="1800"/>
              </a:spcBef>
              <a:defRPr/>
            </a:pPr>
            <a:r>
              <a:rPr lang="hr-HR" sz="2400" i="1" dirty="0" smtClean="0"/>
              <a:t>Za punoga Mjeseca raste broj kaznenih djela, samoubojstava, opijanja i ubojstava.</a:t>
            </a:r>
          </a:p>
          <a:p>
            <a:pPr marL="288000" indent="-288000">
              <a:spcBef>
                <a:spcPts val="3600"/>
              </a:spcBef>
            </a:pPr>
            <a:r>
              <a:rPr lang="hr-HR" sz="2400" i="1" dirty="0" smtClean="0"/>
              <a:t>U slučaju nevolje, prije </a:t>
            </a:r>
            <a:r>
              <a:rPr lang="pl-PL" sz="2400" i="1" dirty="0" smtClean="0"/>
              <a:t>će vam biti pružena pomoć ako je oko </a:t>
            </a:r>
            <a:r>
              <a:rPr lang="hr-HR" sz="2400" i="1" dirty="0" smtClean="0"/>
              <a:t>vas mnogo ljudi.</a:t>
            </a:r>
          </a:p>
          <a:p>
            <a:pPr marL="288000" indent="-288000">
              <a:spcBef>
                <a:spcPts val="3600"/>
              </a:spcBef>
            </a:pPr>
            <a:r>
              <a:rPr lang="sv-SE" sz="2400" i="1" dirty="0" smtClean="0"/>
              <a:t>Velika oskudica i bijeda s</a:t>
            </a:r>
            <a:r>
              <a:rPr lang="hr-HR" sz="2400" i="1" dirty="0" smtClean="0"/>
              <a:t>t</a:t>
            </a:r>
            <a:r>
              <a:rPr lang="sv-SE" sz="2400" i="1" dirty="0" smtClean="0"/>
              <a:t>anovn</a:t>
            </a:r>
            <a:r>
              <a:rPr lang="hr-HR" sz="2400" i="1" dirty="0" smtClean="0"/>
              <a:t>ištva u nekoj zemlji povećavaju vjerojatnost izbijanja pobuna ili revolucija.</a:t>
            </a:r>
          </a:p>
          <a:p>
            <a:pPr marL="288000" indent="-288000">
              <a:spcBef>
                <a:spcPts val="3600"/>
              </a:spcBef>
            </a:pPr>
            <a:r>
              <a:rPr lang="pl-PL" sz="2400" i="1" dirty="0" smtClean="0"/>
              <a:t>Žrtve ubojstva obično ne poznaju </a:t>
            </a:r>
            <a:r>
              <a:rPr lang="hr-HR" sz="2400" i="1" dirty="0" smtClean="0"/>
              <a:t>ubojicu.</a:t>
            </a:r>
          </a:p>
          <a:p>
            <a:pPr marL="288000" indent="-288000">
              <a:spcBef>
                <a:spcPts val="3600"/>
              </a:spcBef>
            </a:pPr>
            <a:r>
              <a:rPr lang="hr-HR" sz="2400" i="1" dirty="0" smtClean="0"/>
              <a:t>Tipičan glasač na izborima </a:t>
            </a:r>
            <a:r>
              <a:rPr lang="pl-PL" sz="2400" i="1" dirty="0" smtClean="0"/>
              <a:t>odlučuje o kandidatu na osnovi politi</a:t>
            </a:r>
            <a:r>
              <a:rPr lang="hr-HR" sz="2400" i="1" dirty="0" err="1" smtClean="0"/>
              <a:t>čkih</a:t>
            </a:r>
            <a:r>
              <a:rPr lang="hr-HR" sz="2400" i="1" dirty="0" smtClean="0"/>
              <a:t> programa i stavova koje ovaj nudi.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" y="142852"/>
            <a:ext cx="9144000" cy="500066"/>
          </a:xfrm>
        </p:spPr>
        <p:txBody>
          <a:bodyPr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hr-HR" sz="3100" dirty="0" smtClean="0"/>
              <a:t>SOCIOLOGIJA I ZDRAVORAZUMSKO RAZMIŠLJANJE</a:t>
            </a:r>
            <a:endParaRPr lang="hr-HR" sz="3100" dirty="0"/>
          </a:p>
        </p:txBody>
      </p:sp>
      <p:sp>
        <p:nvSpPr>
          <p:cNvPr id="5" name="TextBox 4"/>
          <p:cNvSpPr txBox="1"/>
          <p:nvPr/>
        </p:nvSpPr>
        <p:spPr>
          <a:xfrm>
            <a:off x="8845310" y="6134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9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8340867" y="980728"/>
            <a:ext cx="648072" cy="6480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NE</a:t>
            </a:r>
          </a:p>
        </p:txBody>
      </p:sp>
      <p:sp>
        <p:nvSpPr>
          <p:cNvPr id="7" name="Oval 6"/>
          <p:cNvSpPr/>
          <p:nvPr/>
        </p:nvSpPr>
        <p:spPr>
          <a:xfrm>
            <a:off x="8340867" y="2107653"/>
            <a:ext cx="648072" cy="6480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NE</a:t>
            </a:r>
          </a:p>
        </p:txBody>
      </p:sp>
      <p:sp>
        <p:nvSpPr>
          <p:cNvPr id="8" name="Oval 7"/>
          <p:cNvSpPr/>
          <p:nvPr/>
        </p:nvSpPr>
        <p:spPr>
          <a:xfrm>
            <a:off x="8340867" y="3284984"/>
            <a:ext cx="648072" cy="6480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NE</a:t>
            </a:r>
          </a:p>
        </p:txBody>
      </p:sp>
      <p:sp>
        <p:nvSpPr>
          <p:cNvPr id="10" name="Oval 9"/>
          <p:cNvSpPr/>
          <p:nvPr/>
        </p:nvSpPr>
        <p:spPr>
          <a:xfrm>
            <a:off x="8340867" y="4361503"/>
            <a:ext cx="648072" cy="6480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NE</a:t>
            </a:r>
          </a:p>
        </p:txBody>
      </p:sp>
      <p:sp>
        <p:nvSpPr>
          <p:cNvPr id="11" name="Oval 10"/>
          <p:cNvSpPr/>
          <p:nvPr/>
        </p:nvSpPr>
        <p:spPr>
          <a:xfrm>
            <a:off x="8340867" y="5488428"/>
            <a:ext cx="648072" cy="648072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hr-HR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NE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769" y="1956855"/>
            <a:ext cx="982071" cy="98207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086" y="4240426"/>
            <a:ext cx="987438" cy="9874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755" y="811045"/>
            <a:ext cx="982100" cy="98743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086" y="3097299"/>
            <a:ext cx="987438" cy="98743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755" y="5394228"/>
            <a:ext cx="982100" cy="966087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7236296" y="1539672"/>
            <a:ext cx="504056" cy="550861"/>
            <a:chOff x="7380312" y="1556791"/>
            <a:chExt cx="504056" cy="550861"/>
          </a:xfrm>
        </p:grpSpPr>
        <p:sp>
          <p:nvSpPr>
            <p:cNvPr id="17" name="Rectangle 16"/>
            <p:cNvSpPr/>
            <p:nvPr/>
          </p:nvSpPr>
          <p:spPr>
            <a:xfrm>
              <a:off x="7380312" y="1556791"/>
              <a:ext cx="504056" cy="24169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hr-HR" sz="2000" b="1" dirty="0" smtClean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  <a:cs typeface="Calibri" pitchFamily="34" charset="0"/>
                </a:rPr>
                <a:t>DA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380312" y="1865961"/>
              <a:ext cx="504056" cy="24169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hr-HR" sz="2000" b="1" dirty="0" smtClean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itchFamily="34" charset="0"/>
                  <a:cs typeface="Calibri" pitchFamily="34" charset="0"/>
                </a:rPr>
                <a:t>NE</a:t>
              </a:r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624" y="1962184"/>
            <a:ext cx="987438" cy="98743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624" y="4248438"/>
            <a:ext cx="987438" cy="98743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624" y="819057"/>
            <a:ext cx="987438" cy="98743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624" y="3105311"/>
            <a:ext cx="987438" cy="98743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624" y="5391565"/>
            <a:ext cx="987438" cy="9874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4867" y="364160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>
                <a:solidFill>
                  <a:srgbClr val="FF0000"/>
                </a:solidFill>
              </a:rPr>
              <a:t>2018./19.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71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5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857364"/>
            <a:ext cx="9144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36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Zdravorazumski vs. znanstveni način razmišljanja</a:t>
            </a:r>
          </a:p>
          <a:p>
            <a:pPr algn="ctr">
              <a:spcBef>
                <a:spcPts val="1800"/>
              </a:spcBef>
            </a:pPr>
            <a:r>
              <a:rPr lang="hr-HR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(link na video koji smo gledali na nastavi)</a:t>
            </a:r>
          </a:p>
        </p:txBody>
      </p:sp>
      <p:sp>
        <p:nvSpPr>
          <p:cNvPr id="6" name="Rectangle 5"/>
          <p:cNvSpPr/>
          <p:nvPr/>
        </p:nvSpPr>
        <p:spPr>
          <a:xfrm>
            <a:off x="357158" y="4143380"/>
            <a:ext cx="8143932" cy="4286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accent4"/>
                </a:solidFill>
                <a:latin typeface="Calibri" pitchFamily="34" charset="0"/>
                <a:cs typeface="Calibri" pitchFamily="34" charset="0"/>
                <a:hlinkClick r:id="rId3"/>
              </a:rPr>
              <a:t>https://drive.google.com/file/d/0B3j3fkaAq7drekJ0VFFSZXdLOUE/edit?usp=sharing</a:t>
            </a:r>
            <a:endParaRPr lang="hr-HR" dirty="0">
              <a:solidFill>
                <a:schemeClr val="accent4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-108520" y="1142984"/>
            <a:ext cx="9252520" cy="5715016"/>
          </a:xfrm>
        </p:spPr>
        <p:txBody>
          <a:bodyPr/>
          <a:lstStyle/>
          <a:p>
            <a:pPr>
              <a:defRPr/>
            </a:pPr>
            <a:r>
              <a:rPr lang="hr-HR" sz="3200" b="1" dirty="0" smtClean="0">
                <a:solidFill>
                  <a:srgbClr val="FFC000"/>
                </a:solidFill>
              </a:rPr>
              <a:t>zdravorazumsko razmišljanje</a:t>
            </a:r>
            <a:r>
              <a:rPr lang="hr-HR" sz="3200" dirty="0" smtClean="0">
                <a:solidFill>
                  <a:srgbClr val="FFC000"/>
                </a:solidFill>
              </a:rPr>
              <a:t> </a:t>
            </a:r>
            <a:r>
              <a:rPr lang="hr-HR" dirty="0" smtClean="0"/>
              <a:t>– svakodnevno iskustvo i razmišljanje „običnog čovjeka”</a:t>
            </a:r>
          </a:p>
          <a:p>
            <a:pPr>
              <a:defRPr/>
            </a:pPr>
            <a:endParaRPr lang="hr-HR" dirty="0" smtClean="0"/>
          </a:p>
          <a:p>
            <a:pPr>
              <a:defRPr/>
            </a:pPr>
            <a:r>
              <a:rPr lang="pl-PL" sz="3200" b="1" dirty="0" smtClean="0">
                <a:solidFill>
                  <a:srgbClr val="FFC000"/>
                </a:solidFill>
              </a:rPr>
              <a:t>sociologija</a:t>
            </a:r>
            <a:r>
              <a:rPr lang="pl-PL" dirty="0" smtClean="0"/>
              <a:t> </a:t>
            </a:r>
            <a:r>
              <a:rPr lang="pl-PL" sz="1800" dirty="0" smtClean="0"/>
              <a:t>(4 točke po kojima se razlikuje od zdravog razuma - </a:t>
            </a:r>
            <a:r>
              <a:rPr lang="pl-PL" sz="1800" i="1" dirty="0" smtClean="0"/>
              <a:t>Z. Bauman</a:t>
            </a:r>
            <a:r>
              <a:rPr lang="pl-PL" sz="1800" dirty="0" smtClean="0"/>
              <a:t>):</a:t>
            </a:r>
          </a:p>
          <a:p>
            <a:pPr marL="1200150" lvl="2" indent="-514350">
              <a:buFont typeface="+mj-lt"/>
              <a:buAutoNum type="arabicPeriod"/>
              <a:defRPr/>
            </a:pPr>
            <a:r>
              <a:rPr lang="hr-HR" sz="2800" dirty="0" smtClean="0"/>
              <a:t>pravila odgovornog govora</a:t>
            </a:r>
          </a:p>
          <a:p>
            <a:pPr marL="1200150" lvl="2" indent="-514350">
              <a:buFont typeface="+mj-lt"/>
              <a:buAutoNum type="arabicPeriod"/>
              <a:defRPr/>
            </a:pPr>
            <a:r>
              <a:rPr lang="hr-HR" sz="2800" dirty="0" smtClean="0"/>
              <a:t>opseg polja</a:t>
            </a:r>
          </a:p>
          <a:p>
            <a:pPr marL="1200150" lvl="2" indent="-514350">
              <a:buFont typeface="+mj-lt"/>
              <a:buAutoNum type="arabicPeriod"/>
              <a:defRPr/>
            </a:pPr>
            <a:r>
              <a:rPr lang="pl-PL" sz="2800" dirty="0" smtClean="0"/>
              <a:t>način razumjevanja i objašnjenja događaja i okolnosti</a:t>
            </a:r>
            <a:br>
              <a:rPr lang="pl-PL" sz="2800" dirty="0" smtClean="0"/>
            </a:br>
            <a:r>
              <a:rPr lang="pl-PL" sz="2000" i="1" dirty="0" smtClean="0"/>
              <a:t>(pojedinac se smatra neovisnim o društvu i ne vidi društveni utjecaj na njegovo djelovanje, npr. odabir kandidata na izborima)</a:t>
            </a:r>
            <a:endParaRPr lang="pl-PL" sz="2800" i="1" dirty="0" smtClean="0"/>
          </a:p>
          <a:p>
            <a:pPr marL="1200150" lvl="2" indent="-514350">
              <a:buFont typeface="+mj-lt"/>
              <a:buAutoNum type="arabicPeriod"/>
              <a:defRPr/>
            </a:pPr>
            <a:r>
              <a:rPr lang="hr-HR" sz="2800" dirty="0" smtClean="0"/>
              <a:t>propitkivanje „očitoga” i „neupitnog”</a:t>
            </a:r>
            <a:r>
              <a:rPr lang="hr-HR" dirty="0"/>
              <a:t/>
            </a:r>
            <a:br>
              <a:rPr lang="hr-HR" dirty="0"/>
            </a:br>
            <a:r>
              <a:rPr lang="hr-HR" sz="2000" i="1" dirty="0" smtClean="0"/>
              <a:t>(bez znanstvenog skepticizma Zemlja bi i dalje bila ravna ploča i u središtu svemira)</a:t>
            </a:r>
            <a:endParaRPr lang="hr-HR" sz="2800" i="1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68" y="142852"/>
            <a:ext cx="9144000" cy="500066"/>
          </a:xfrm>
        </p:spPr>
        <p:txBody>
          <a:bodyPr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hr-HR" sz="3100" dirty="0" smtClean="0"/>
              <a:t>SOCIOLOGIJA I ZDRAVORAZUMSKO RAZMIŠLJANJE</a:t>
            </a:r>
            <a:endParaRPr lang="hr-HR" sz="3100" dirty="0"/>
          </a:p>
        </p:txBody>
      </p:sp>
      <p:sp>
        <p:nvSpPr>
          <p:cNvPr id="4" name="TextBox 3"/>
          <p:cNvSpPr txBox="1"/>
          <p:nvPr/>
        </p:nvSpPr>
        <p:spPr>
          <a:xfrm>
            <a:off x="8480452" y="6134"/>
            <a:ext cx="663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6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Calibri" panose="020F0502020204030204" pitchFamily="34" charset="0"/>
              </a:rPr>
              <a:t>9 - 11</a:t>
            </a:r>
            <a:endParaRPr lang="hr-HR" sz="1600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3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3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5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ja_tema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>
    <a:spDef>
      <a:spPr>
        <a:solidFill>
          <a:schemeClr val="tx1"/>
        </a:solidFill>
        <a:ln>
          <a:solidFill>
            <a:schemeClr val="tx1"/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dirty="0" smtClean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alibri" pitchFamily="34" charset="0"/>
            <a:cs typeface="Calibri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2270</TotalTime>
  <Words>2857</Words>
  <Application>Microsoft Office PowerPoint</Application>
  <PresentationFormat>On-screen Show (4:3)</PresentationFormat>
  <Paragraphs>537</Paragraphs>
  <Slides>46</Slides>
  <Notes>5</Notes>
  <HiddenSlides>20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moja_tema</vt:lpstr>
      <vt:lpstr>PowerPoint Presentation</vt:lpstr>
      <vt:lpstr>SOCIOLOGIJA       šk. god. 2019./20.</vt:lpstr>
      <vt:lpstr>PowerPoint Presentation</vt:lpstr>
      <vt:lpstr>ŠTO JE SOCIOLOGIJA? lat. societas društvo, zadruga, savez; grč. logos znanost</vt:lpstr>
      <vt:lpstr>PowerPoint Presentation</vt:lpstr>
      <vt:lpstr>SOCIOLOGIJA I ZDRAVORAZUMSKO RAZMIŠLJANJE</vt:lpstr>
      <vt:lpstr>SOCIOLOGIJA I ZDRAVORAZUMSKO RAZMIŠLJANJE</vt:lpstr>
      <vt:lpstr>PowerPoint Presentation</vt:lpstr>
      <vt:lpstr>SOCIOLOGIJA I ZDRAVORAZUMSKO RAZMIŠLJANJE</vt:lpstr>
      <vt:lpstr>SOCIOLOŠKA IMAGINACIJA (C. Wright Mills) </vt:lpstr>
      <vt:lpstr>PowerPoint Presentation</vt:lpstr>
      <vt:lpstr>PONOVIMO</vt:lpstr>
      <vt:lpstr>ŠTO JE DRUŠTVO</vt:lpstr>
      <vt:lpstr>GEMEINSCHAFT / GESELLSCHAFT       (zajednica)        (društvo)</vt:lpstr>
      <vt:lpstr>SOCIOLOGIJA I DRUGE DR. ZNANOSTI</vt:lpstr>
      <vt:lpstr>SOCIOLOŠKI POGLED NA DRUŠTVO</vt:lpstr>
      <vt:lpstr>PONAVLJANJE (ključni pojmovi)</vt:lpstr>
      <vt:lpstr>INDIVIDUALNO I KOLEKTIVNO</vt:lpstr>
      <vt:lpstr>STUDIJA O SAMOUBOJSTVIMA (Emile Durkheim)</vt:lpstr>
      <vt:lpstr>STUDIJA O SAMOUBOJSTVIMA (Emile Durkheim)</vt:lpstr>
      <vt:lpstr>PONAVLJANJE (ključni pojmovi)</vt:lpstr>
      <vt:lpstr>STUDIJA O SAMOUBOJSTVIMA (Emile Durkheim)</vt:lpstr>
      <vt:lpstr>PowerPoint Presentation</vt:lpstr>
      <vt:lpstr>MIKROSOCIOLOGIJA I MAKROSOCIOLOGIJA</vt:lpstr>
      <vt:lpstr>DRUŠTVENO DJELOVANJE I DRUŠTVENA STRUKTURA</vt:lpstr>
      <vt:lpstr>PONAVLJANJE      (ključni pojmovi)</vt:lpstr>
      <vt:lpstr>DRUŠTVENO DJELOVANJE (akcija)  ponavljanje</vt:lpstr>
      <vt:lpstr>BRAK KAO SVRHOVITO – RACIONALNO DJELOVANJE</vt:lpstr>
      <vt:lpstr>TRADICIONALNO DJELOVANJE - primjer</vt:lpstr>
      <vt:lpstr>PowerPoint Presentation</vt:lpstr>
      <vt:lpstr>KOMPONENTE DRUŠTVENE STRUKTURE</vt:lpstr>
      <vt:lpstr>PowerPoint Presentation</vt:lpstr>
      <vt:lpstr>KOMPONENTE DRUŠTVENE STRUKTURE</vt:lpstr>
      <vt:lpstr>PowerPoint Presentation</vt:lpstr>
      <vt:lpstr>MANIFESTNE I LATENTNE FUNKCIJE  (R. K. Merton)</vt:lpstr>
      <vt:lpstr>DRUŠTVENA STRUKTRA            ponavljanje</vt:lpstr>
      <vt:lpstr>ZNANOST</vt:lpstr>
      <vt:lpstr>ZNANOST (SUBJEKTIVNO I OBJEKTIVNO)</vt:lpstr>
      <vt:lpstr>ZNANOST</vt:lpstr>
      <vt:lpstr>OSNOVNI ELEMENTI ZNANSTVENOG POSTUPKA</vt:lpstr>
      <vt:lpstr>Je li sociologija znanost?</vt:lpstr>
      <vt:lpstr>SOCIOLOŠKA PITANJA</vt:lpstr>
      <vt:lpstr>PONAVLJANJE (sažetak poglavlja)</vt:lpstr>
      <vt:lpstr>ETOS ZNANOSTI</vt:lpstr>
      <vt:lpstr>ETOS ZNANOSTI</vt:lpstr>
      <vt:lpstr>RAZVOJ ZNANOSTI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cornx</dc:creator>
  <cp:lastModifiedBy>korisnik</cp:lastModifiedBy>
  <cp:revision>213</cp:revision>
  <dcterms:created xsi:type="dcterms:W3CDTF">2014-09-25T08:36:13Z</dcterms:created>
  <dcterms:modified xsi:type="dcterms:W3CDTF">2019-09-19T08:09:30Z</dcterms:modified>
</cp:coreProperties>
</file>

<file path=docProps/thumbnail.jpeg>
</file>